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42"/>
  </p:notesMasterIdLst>
  <p:sldIdLst>
    <p:sldId id="256" r:id="rId2"/>
    <p:sldId id="262" r:id="rId3"/>
    <p:sldId id="319" r:id="rId4"/>
    <p:sldId id="318" r:id="rId5"/>
    <p:sldId id="296" r:id="rId6"/>
    <p:sldId id="320" r:id="rId7"/>
    <p:sldId id="305" r:id="rId8"/>
    <p:sldId id="265" r:id="rId9"/>
    <p:sldId id="304" r:id="rId10"/>
    <p:sldId id="264" r:id="rId11"/>
    <p:sldId id="328" r:id="rId12"/>
    <p:sldId id="266" r:id="rId13"/>
    <p:sldId id="306" r:id="rId14"/>
    <p:sldId id="268" r:id="rId15"/>
    <p:sldId id="308" r:id="rId16"/>
    <p:sldId id="333" r:id="rId17"/>
    <p:sldId id="309" r:id="rId18"/>
    <p:sldId id="271" r:id="rId19"/>
    <p:sldId id="269" r:id="rId20"/>
    <p:sldId id="270" r:id="rId21"/>
    <p:sldId id="322" r:id="rId22"/>
    <p:sldId id="329" r:id="rId23"/>
    <p:sldId id="272" r:id="rId24"/>
    <p:sldId id="273" r:id="rId25"/>
    <p:sldId id="276" r:id="rId26"/>
    <p:sldId id="311" r:id="rId27"/>
    <p:sldId id="335" r:id="rId28"/>
    <p:sldId id="312" r:id="rId29"/>
    <p:sldId id="301" r:id="rId30"/>
    <p:sldId id="283" r:id="rId31"/>
    <p:sldId id="302" r:id="rId32"/>
    <p:sldId id="284" r:id="rId33"/>
    <p:sldId id="337" r:id="rId34"/>
    <p:sldId id="330" r:id="rId35"/>
    <p:sldId id="331" r:id="rId36"/>
    <p:sldId id="332" r:id="rId37"/>
    <p:sldId id="326" r:id="rId38"/>
    <p:sldId id="334" r:id="rId39"/>
    <p:sldId id="336" r:id="rId40"/>
    <p:sldId id="288"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53" autoAdjust="0"/>
    <p:restoredTop sz="96493" autoAdjust="0"/>
  </p:normalViewPr>
  <p:slideViewPr>
    <p:cSldViewPr snapToGrid="0">
      <p:cViewPr>
        <p:scale>
          <a:sx n="63" d="100"/>
          <a:sy n="63" d="100"/>
        </p:scale>
        <p:origin x="-966" y="504"/>
      </p:cViewPr>
      <p:guideLst>
        <p:guide orient="horz" pos="2160"/>
        <p:guide pos="3840"/>
      </p:guideLst>
    </p:cSldViewPr>
  </p:slideViewPr>
  <p:outlineViewPr>
    <p:cViewPr>
      <p:scale>
        <a:sx n="33" d="100"/>
        <a:sy n="33" d="100"/>
      </p:scale>
      <p:origin x="0" y="14021"/>
    </p:cViewPr>
  </p:outlineViewPr>
  <p:notesTextViewPr>
    <p:cViewPr>
      <p:scale>
        <a:sx n="1" d="1"/>
        <a:sy n="1" d="1"/>
      </p:scale>
      <p:origin x="0" y="0"/>
    </p:cViewPr>
  </p:notesTextViewPr>
  <p:sorterViewPr>
    <p:cViewPr>
      <p:scale>
        <a:sx n="100" d="100"/>
        <a:sy n="100" d="100"/>
      </p:scale>
      <p:origin x="0" y="-54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oleObject" Target="file:///C:\Users\user\Desktop\HUMAN%20GENETICS%20FINAL%20REPORT%20(2020-2022).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C:\Users\user\Desktop\HUMAN%20GENETICS%20FINAL%20REPORT%20(2021-2023).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oleObject" Target="file:///C:\Users\user\Desktop\Graphs%20PPT.xlsx" TargetMode="External"/><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oleObject" Target="file:///C:\Users\user\Desktop\Graphs%20PPT.xlsx" TargetMode="External"/><Relationship Id="rId1" Type="http://schemas.openxmlformats.org/officeDocument/2006/relationships/themeOverride" Target="../theme/themeOverride5.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I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4573971886959406E-2"/>
          <c:y val="5.6439193642221504E-2"/>
          <c:w val="0.87661901421454214"/>
          <c:h val="0.74651901913228558"/>
        </c:manualLayout>
      </c:layout>
      <c:barChart>
        <c:barDir val="col"/>
        <c:grouping val="clustered"/>
        <c:varyColors val="0"/>
        <c:ser>
          <c:idx val="0"/>
          <c:order val="0"/>
          <c:tx>
            <c:strRef>
              <c:f>'[HUMAN GENETICS FINAL REPORT (2020-2022).xlsx]PO Attainment of Program'!$A$36</c:f>
              <c:strCache>
                <c:ptCount val="1"/>
                <c:pt idx="0">
                  <c:v>PO Attainment Level 
(Average PO Attainment of Human Genetics Program out of 3)</c:v>
                </c:pt>
              </c:strCache>
            </c:strRef>
          </c:tx>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'[HUMAN GENETICS FINAL REPORT (2020-2022).xlsx]PO Attainment of Program'!$B$35:$I$35</c:f>
              <c:strCache>
                <c:ptCount val="8"/>
                <c:pt idx="0">
                  <c:v>PO1</c:v>
                </c:pt>
                <c:pt idx="1">
                  <c:v>PO2</c:v>
                </c:pt>
                <c:pt idx="2">
                  <c:v>PO3</c:v>
                </c:pt>
                <c:pt idx="3">
                  <c:v>PO4</c:v>
                </c:pt>
                <c:pt idx="4">
                  <c:v>PO5</c:v>
                </c:pt>
                <c:pt idx="5">
                  <c:v>PO6</c:v>
                </c:pt>
                <c:pt idx="6">
                  <c:v>PO7</c:v>
                </c:pt>
                <c:pt idx="7">
                  <c:v>PO8</c:v>
                </c:pt>
              </c:strCache>
            </c:strRef>
          </c:cat>
          <c:val>
            <c:numRef>
              <c:f>'[HUMAN GENETICS FINAL REPORT (2020-2022).xlsx]PO Attainment of Program'!$B$36:$I$36</c:f>
              <c:numCache>
                <c:formatCode>0.00</c:formatCode>
                <c:ptCount val="8"/>
                <c:pt idx="0">
                  <c:v>2.7083333333333339</c:v>
                </c:pt>
                <c:pt idx="1">
                  <c:v>3</c:v>
                </c:pt>
                <c:pt idx="2">
                  <c:v>2.683333333333334</c:v>
                </c:pt>
                <c:pt idx="3">
                  <c:v>2.7616666666666672</c:v>
                </c:pt>
                <c:pt idx="4">
                  <c:v>2.7300000000000004</c:v>
                </c:pt>
                <c:pt idx="5">
                  <c:v>2.8816666666666664</c:v>
                </c:pt>
                <c:pt idx="6">
                  <c:v>2.8049999999999997</c:v>
                </c:pt>
                <c:pt idx="7">
                  <c:v>2.8099999999999996</c:v>
                </c:pt>
              </c:numCache>
            </c:numRef>
          </c:val>
          <c:extLst xmlns:c16r2="http://schemas.microsoft.com/office/drawing/2015/06/chart">
            <c:ext xmlns:c16="http://schemas.microsoft.com/office/drawing/2014/chart" uri="{C3380CC4-5D6E-409C-BE32-E72D297353CC}">
              <c16:uniqueId val="{00000000-F6D3-4EFE-B821-052141D7C234}"/>
            </c:ext>
          </c:extLst>
        </c:ser>
        <c:dLbls>
          <c:showLegendKey val="0"/>
          <c:showVal val="1"/>
          <c:showCatName val="0"/>
          <c:showSerName val="0"/>
          <c:showPercent val="0"/>
          <c:showBubbleSize val="0"/>
        </c:dLbls>
        <c:gapWidth val="75"/>
        <c:axId val="41426944"/>
        <c:axId val="41429632"/>
      </c:barChart>
      <c:catAx>
        <c:axId val="41426944"/>
        <c:scaling>
          <c:orientation val="minMax"/>
        </c:scaling>
        <c:delete val="0"/>
        <c:axPos val="b"/>
        <c:numFmt formatCode="General" sourceLinked="0"/>
        <c:majorTickMark val="none"/>
        <c:minorTickMark val="none"/>
        <c:tickLblPos val="nextTo"/>
        <c:crossAx val="41429632"/>
        <c:crosses val="autoZero"/>
        <c:auto val="1"/>
        <c:lblAlgn val="ctr"/>
        <c:lblOffset val="100"/>
        <c:noMultiLvlLbl val="0"/>
      </c:catAx>
      <c:valAx>
        <c:axId val="41429632"/>
        <c:scaling>
          <c:orientation val="minMax"/>
        </c:scaling>
        <c:delete val="0"/>
        <c:axPos val="l"/>
        <c:numFmt formatCode="0.00" sourceLinked="1"/>
        <c:majorTickMark val="none"/>
        <c:minorTickMark val="none"/>
        <c:tickLblPos val="nextTo"/>
        <c:crossAx val="41426944"/>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I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'[HUMAN GENETICS FINAL REPORT (2021-2023).xlsx]PO Attainment of Program'!$A$36</c:f>
              <c:strCache>
                <c:ptCount val="1"/>
                <c:pt idx="0">
                  <c:v>PO Attainment Level 
(Average PO Attainment of Human Genetics Program out of 3)</c:v>
                </c:pt>
              </c:strCache>
            </c:strRef>
          </c:tx>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'[HUMAN GENETICS FINAL REPORT (2021-2023).xlsx]PO Attainment of Program'!$B$35:$I$35</c:f>
              <c:strCache>
                <c:ptCount val="8"/>
                <c:pt idx="0">
                  <c:v>PO1</c:v>
                </c:pt>
                <c:pt idx="1">
                  <c:v>PO2</c:v>
                </c:pt>
                <c:pt idx="2">
                  <c:v>PO3</c:v>
                </c:pt>
                <c:pt idx="3">
                  <c:v>PO4</c:v>
                </c:pt>
                <c:pt idx="4">
                  <c:v>PO5</c:v>
                </c:pt>
                <c:pt idx="5">
                  <c:v>PO6</c:v>
                </c:pt>
                <c:pt idx="6">
                  <c:v>PO7</c:v>
                </c:pt>
                <c:pt idx="7">
                  <c:v>PO8</c:v>
                </c:pt>
              </c:strCache>
            </c:strRef>
          </c:cat>
          <c:val>
            <c:numRef>
              <c:f>'[HUMAN GENETICS FINAL REPORT (2021-2023).xlsx]PO Attainment of Program'!$B$36:$I$36</c:f>
              <c:numCache>
                <c:formatCode>0.00</c:formatCode>
                <c:ptCount val="8"/>
                <c:pt idx="0">
                  <c:v>2.7249999999999996</c:v>
                </c:pt>
                <c:pt idx="1">
                  <c:v>3</c:v>
                </c:pt>
                <c:pt idx="2">
                  <c:v>2.7233333333333336</c:v>
                </c:pt>
                <c:pt idx="3">
                  <c:v>2.7766666666666668</c:v>
                </c:pt>
                <c:pt idx="4">
                  <c:v>2.7416666666666671</c:v>
                </c:pt>
                <c:pt idx="5">
                  <c:v>2.8636363636363642</c:v>
                </c:pt>
                <c:pt idx="6">
                  <c:v>2.8149999999999995</c:v>
                </c:pt>
                <c:pt idx="7">
                  <c:v>2.836666666666666</c:v>
                </c:pt>
              </c:numCache>
            </c:numRef>
          </c:val>
          <c:extLst xmlns:c16r2="http://schemas.microsoft.com/office/drawing/2015/06/chart">
            <c:ext xmlns:c16="http://schemas.microsoft.com/office/drawing/2014/chart" uri="{C3380CC4-5D6E-409C-BE32-E72D297353CC}">
              <c16:uniqueId val="{00000000-23DD-4379-87CA-CE5CDFA5D268}"/>
            </c:ext>
          </c:extLst>
        </c:ser>
        <c:dLbls>
          <c:showLegendKey val="0"/>
          <c:showVal val="1"/>
          <c:showCatName val="0"/>
          <c:showSerName val="0"/>
          <c:showPercent val="0"/>
          <c:showBubbleSize val="0"/>
        </c:dLbls>
        <c:gapWidth val="75"/>
        <c:axId val="41445632"/>
        <c:axId val="41460864"/>
      </c:barChart>
      <c:catAx>
        <c:axId val="41445632"/>
        <c:scaling>
          <c:orientation val="minMax"/>
        </c:scaling>
        <c:delete val="0"/>
        <c:axPos val="b"/>
        <c:numFmt formatCode="General" sourceLinked="0"/>
        <c:majorTickMark val="none"/>
        <c:minorTickMark val="none"/>
        <c:tickLblPos val="nextTo"/>
        <c:crossAx val="41460864"/>
        <c:crosses val="autoZero"/>
        <c:auto val="1"/>
        <c:lblAlgn val="ctr"/>
        <c:lblOffset val="100"/>
        <c:noMultiLvlLbl val="0"/>
      </c:catAx>
      <c:valAx>
        <c:axId val="41460864"/>
        <c:scaling>
          <c:orientation val="minMax"/>
        </c:scaling>
        <c:delete val="0"/>
        <c:axPos val="l"/>
        <c:numFmt formatCode="0.00" sourceLinked="1"/>
        <c:majorTickMark val="none"/>
        <c:minorTickMark val="none"/>
        <c:tickLblPos val="nextTo"/>
        <c:crossAx val="41445632"/>
        <c:crosses val="autoZero"/>
        <c:crossBetween val="between"/>
      </c:valAx>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I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'[Graphs PPT.xlsx]PPT'!$G$25</c:f>
              <c:strCache>
                <c:ptCount val="1"/>
                <c:pt idx="0">
                  <c:v>No. of Boys (♂)
</c:v>
                </c:pt>
              </c:strCache>
            </c:strRef>
          </c:tx>
          <c:invertIfNegative val="0"/>
          <c:dLbls>
            <c:spPr>
              <a:noFill/>
              <a:ln>
                <a:noFill/>
              </a:ln>
              <a:effectLst/>
            </c:spPr>
            <c:txPr>
              <a:bodyPr/>
              <a:lstStyle/>
              <a:p>
                <a:pPr>
                  <a:defRPr sz="2000" b="1"/>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'[Graphs PPT.xlsx]PPT'!$F$26:$F$30</c:f>
              <c:strCache>
                <c:ptCount val="5"/>
                <c:pt idx="0">
                  <c:v>2017-18 </c:v>
                </c:pt>
                <c:pt idx="1">
                  <c:v>2018-19 </c:v>
                </c:pt>
                <c:pt idx="2">
                  <c:v>2019-20 </c:v>
                </c:pt>
                <c:pt idx="3">
                  <c:v>2020-21 </c:v>
                </c:pt>
                <c:pt idx="4">
                  <c:v>2021-22 </c:v>
                </c:pt>
              </c:strCache>
            </c:strRef>
          </c:cat>
          <c:val>
            <c:numRef>
              <c:f>'[Graphs PPT.xlsx]PPT'!$G$26:$G$30</c:f>
              <c:numCache>
                <c:formatCode>General</c:formatCode>
                <c:ptCount val="5"/>
                <c:pt idx="0">
                  <c:v>5</c:v>
                </c:pt>
                <c:pt idx="1">
                  <c:v>8</c:v>
                </c:pt>
                <c:pt idx="2">
                  <c:v>4</c:v>
                </c:pt>
                <c:pt idx="3">
                  <c:v>10</c:v>
                </c:pt>
                <c:pt idx="4">
                  <c:v>6</c:v>
                </c:pt>
              </c:numCache>
            </c:numRef>
          </c:val>
          <c:extLst xmlns:c16r2="http://schemas.microsoft.com/office/drawing/2015/06/chart">
            <c:ext xmlns:c16="http://schemas.microsoft.com/office/drawing/2014/chart" uri="{C3380CC4-5D6E-409C-BE32-E72D297353CC}">
              <c16:uniqueId val="{00000000-6A20-4E32-A08D-E724B8E89DF3}"/>
            </c:ext>
          </c:extLst>
        </c:ser>
        <c:ser>
          <c:idx val="1"/>
          <c:order val="1"/>
          <c:tx>
            <c:strRef>
              <c:f>'[Graphs PPT.xlsx]PPT'!$H$25</c:f>
              <c:strCache>
                <c:ptCount val="1"/>
                <c:pt idx="0">
                  <c:v>No. of Girls (♀)
</c:v>
                </c:pt>
              </c:strCache>
            </c:strRef>
          </c:tx>
          <c:invertIfNegative val="0"/>
          <c:dLbls>
            <c:spPr>
              <a:noFill/>
              <a:ln>
                <a:noFill/>
              </a:ln>
              <a:effectLst/>
            </c:spPr>
            <c:txPr>
              <a:bodyPr/>
              <a:lstStyle/>
              <a:p>
                <a:pPr>
                  <a:defRPr sz="2000" b="1"/>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'[Graphs PPT.xlsx]PPT'!$F$26:$F$30</c:f>
              <c:strCache>
                <c:ptCount val="5"/>
                <c:pt idx="0">
                  <c:v>2017-18 </c:v>
                </c:pt>
                <c:pt idx="1">
                  <c:v>2018-19 </c:v>
                </c:pt>
                <c:pt idx="2">
                  <c:v>2019-20 </c:v>
                </c:pt>
                <c:pt idx="3">
                  <c:v>2020-21 </c:v>
                </c:pt>
                <c:pt idx="4">
                  <c:v>2021-22 </c:v>
                </c:pt>
              </c:strCache>
            </c:strRef>
          </c:cat>
          <c:val>
            <c:numRef>
              <c:f>'[Graphs PPT.xlsx]PPT'!$H$26:$H$30</c:f>
              <c:numCache>
                <c:formatCode>General</c:formatCode>
                <c:ptCount val="5"/>
                <c:pt idx="0">
                  <c:v>25</c:v>
                </c:pt>
                <c:pt idx="1">
                  <c:v>24</c:v>
                </c:pt>
                <c:pt idx="2">
                  <c:v>27</c:v>
                </c:pt>
                <c:pt idx="3">
                  <c:v>26</c:v>
                </c:pt>
                <c:pt idx="4">
                  <c:v>26</c:v>
                </c:pt>
              </c:numCache>
            </c:numRef>
          </c:val>
          <c:extLst xmlns:c16r2="http://schemas.microsoft.com/office/drawing/2015/06/chart">
            <c:ext xmlns:c16="http://schemas.microsoft.com/office/drawing/2014/chart" uri="{C3380CC4-5D6E-409C-BE32-E72D297353CC}">
              <c16:uniqueId val="{00000001-6A20-4E32-A08D-E724B8E89DF3}"/>
            </c:ext>
          </c:extLst>
        </c:ser>
        <c:dLbls>
          <c:showLegendKey val="0"/>
          <c:showVal val="1"/>
          <c:showCatName val="0"/>
          <c:showSerName val="0"/>
          <c:showPercent val="0"/>
          <c:showBubbleSize val="0"/>
        </c:dLbls>
        <c:gapWidth val="95"/>
        <c:overlap val="100"/>
        <c:axId val="42067072"/>
        <c:axId val="42068608"/>
      </c:barChart>
      <c:catAx>
        <c:axId val="42067072"/>
        <c:scaling>
          <c:orientation val="minMax"/>
        </c:scaling>
        <c:delete val="0"/>
        <c:axPos val="b"/>
        <c:numFmt formatCode="General" sourceLinked="0"/>
        <c:majorTickMark val="none"/>
        <c:minorTickMark val="none"/>
        <c:tickLblPos val="nextTo"/>
        <c:txPr>
          <a:bodyPr/>
          <a:lstStyle/>
          <a:p>
            <a:pPr>
              <a:defRPr sz="2800" b="1"/>
            </a:pPr>
            <a:endParaRPr lang="en-US"/>
          </a:p>
        </c:txPr>
        <c:crossAx val="42068608"/>
        <c:crosses val="autoZero"/>
        <c:auto val="1"/>
        <c:lblAlgn val="ctr"/>
        <c:lblOffset val="100"/>
        <c:noMultiLvlLbl val="0"/>
      </c:catAx>
      <c:valAx>
        <c:axId val="42068608"/>
        <c:scaling>
          <c:orientation val="minMax"/>
        </c:scaling>
        <c:delete val="1"/>
        <c:axPos val="l"/>
        <c:numFmt formatCode="General" sourceLinked="1"/>
        <c:majorTickMark val="out"/>
        <c:minorTickMark val="none"/>
        <c:tickLblPos val="nextTo"/>
        <c:crossAx val="42067072"/>
        <c:crosses val="autoZero"/>
        <c:crossBetween val="between"/>
      </c:valAx>
    </c:plotArea>
    <c:legend>
      <c:legendPos val="t"/>
      <c:layout>
        <c:manualLayout>
          <c:xMode val="edge"/>
          <c:yMode val="edge"/>
          <c:x val="0.21889130831123174"/>
          <c:y val="8.1619370882797193E-2"/>
          <c:w val="0.59891449348647929"/>
          <c:h val="9.38463217261956E-2"/>
        </c:manualLayout>
      </c:layout>
      <c:overlay val="0"/>
      <c:txPr>
        <a:bodyPr/>
        <a:lstStyle/>
        <a:p>
          <a:pPr>
            <a:defRPr sz="2000" b="1"/>
          </a:pPr>
          <a:endParaRPr lang="en-US"/>
        </a:p>
      </c:txPr>
    </c:legend>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I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5908513341804321E-2"/>
          <c:y val="0.18160408637420669"/>
          <c:w val="0.87632359169843288"/>
          <c:h val="0.69005567100377985"/>
        </c:manualLayout>
      </c:layout>
      <c:barChart>
        <c:barDir val="col"/>
        <c:grouping val="percentStacked"/>
        <c:varyColors val="0"/>
        <c:ser>
          <c:idx val="0"/>
          <c:order val="0"/>
          <c:tx>
            <c:strRef>
              <c:f>'[Graphs PPT.xlsx]PPT'!$G$43</c:f>
              <c:strCache>
                <c:ptCount val="1"/>
                <c:pt idx="0">
                  <c:v>General</c:v>
                </c:pt>
              </c:strCache>
            </c:strRef>
          </c:tx>
          <c:invertIfNegative val="0"/>
          <c:dLbls>
            <c:spPr>
              <a:noFill/>
              <a:ln>
                <a:noFill/>
              </a:ln>
              <a:effectLst/>
            </c:spPr>
            <c:txPr>
              <a:bodyPr/>
              <a:lstStyle/>
              <a:p>
                <a:pPr>
                  <a:defRPr sz="2000" b="1"/>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'[Graphs PPT.xlsx]PPT'!$F$44:$F$48</c:f>
              <c:strCache>
                <c:ptCount val="5"/>
                <c:pt idx="0">
                  <c:v>2017-18 </c:v>
                </c:pt>
                <c:pt idx="1">
                  <c:v>2018-19 </c:v>
                </c:pt>
                <c:pt idx="2">
                  <c:v>2019-20 </c:v>
                </c:pt>
                <c:pt idx="3">
                  <c:v>2020-21 </c:v>
                </c:pt>
                <c:pt idx="4">
                  <c:v>2021-22 </c:v>
                </c:pt>
              </c:strCache>
            </c:strRef>
          </c:cat>
          <c:val>
            <c:numRef>
              <c:f>'[Graphs PPT.xlsx]PPT'!$G$44:$G$48</c:f>
              <c:numCache>
                <c:formatCode>General</c:formatCode>
                <c:ptCount val="5"/>
                <c:pt idx="0">
                  <c:v>9</c:v>
                </c:pt>
                <c:pt idx="1">
                  <c:v>9</c:v>
                </c:pt>
                <c:pt idx="2">
                  <c:v>9</c:v>
                </c:pt>
                <c:pt idx="3">
                  <c:v>14</c:v>
                </c:pt>
                <c:pt idx="4">
                  <c:v>8</c:v>
                </c:pt>
              </c:numCache>
            </c:numRef>
          </c:val>
          <c:extLst xmlns:c16r2="http://schemas.microsoft.com/office/drawing/2015/06/chart">
            <c:ext xmlns:c16="http://schemas.microsoft.com/office/drawing/2014/chart" uri="{C3380CC4-5D6E-409C-BE32-E72D297353CC}">
              <c16:uniqueId val="{00000000-1FAE-4579-B3AA-2EC5084E45D3}"/>
            </c:ext>
          </c:extLst>
        </c:ser>
        <c:ser>
          <c:idx val="1"/>
          <c:order val="1"/>
          <c:tx>
            <c:strRef>
              <c:f>'[Graphs PPT.xlsx]PPT'!$H$43</c:f>
              <c:strCache>
                <c:ptCount val="1"/>
                <c:pt idx="0">
                  <c:v>BC </c:v>
                </c:pt>
              </c:strCache>
            </c:strRef>
          </c:tx>
          <c:invertIfNegative val="0"/>
          <c:dLbls>
            <c:spPr>
              <a:noFill/>
              <a:ln>
                <a:noFill/>
              </a:ln>
              <a:effectLst/>
            </c:spPr>
            <c:txPr>
              <a:bodyPr/>
              <a:lstStyle/>
              <a:p>
                <a:pPr>
                  <a:defRPr sz="2000" b="1"/>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'[Graphs PPT.xlsx]PPT'!$F$44:$F$48</c:f>
              <c:strCache>
                <c:ptCount val="5"/>
                <c:pt idx="0">
                  <c:v>2017-18 </c:v>
                </c:pt>
                <c:pt idx="1">
                  <c:v>2018-19 </c:v>
                </c:pt>
                <c:pt idx="2">
                  <c:v>2019-20 </c:v>
                </c:pt>
                <c:pt idx="3">
                  <c:v>2020-21 </c:v>
                </c:pt>
                <c:pt idx="4">
                  <c:v>2021-22 </c:v>
                </c:pt>
              </c:strCache>
            </c:strRef>
          </c:cat>
          <c:val>
            <c:numRef>
              <c:f>'[Graphs PPT.xlsx]PPT'!$H$44:$H$48</c:f>
              <c:numCache>
                <c:formatCode>General</c:formatCode>
                <c:ptCount val="5"/>
                <c:pt idx="0">
                  <c:v>15</c:v>
                </c:pt>
                <c:pt idx="1">
                  <c:v>17</c:v>
                </c:pt>
                <c:pt idx="2">
                  <c:v>15</c:v>
                </c:pt>
                <c:pt idx="3">
                  <c:v>15</c:v>
                </c:pt>
                <c:pt idx="4">
                  <c:v>13</c:v>
                </c:pt>
              </c:numCache>
            </c:numRef>
          </c:val>
          <c:extLst xmlns:c16r2="http://schemas.microsoft.com/office/drawing/2015/06/chart">
            <c:ext xmlns:c16="http://schemas.microsoft.com/office/drawing/2014/chart" uri="{C3380CC4-5D6E-409C-BE32-E72D297353CC}">
              <c16:uniqueId val="{00000001-1FAE-4579-B3AA-2EC5084E45D3}"/>
            </c:ext>
          </c:extLst>
        </c:ser>
        <c:ser>
          <c:idx val="2"/>
          <c:order val="2"/>
          <c:tx>
            <c:strRef>
              <c:f>'[Graphs PPT.xlsx]PPT'!$I$43</c:f>
              <c:strCache>
                <c:ptCount val="1"/>
                <c:pt idx="0">
                  <c:v>SC </c:v>
                </c:pt>
              </c:strCache>
            </c:strRef>
          </c:tx>
          <c:invertIfNegative val="0"/>
          <c:dLbls>
            <c:spPr>
              <a:noFill/>
              <a:ln>
                <a:noFill/>
              </a:ln>
              <a:effectLst/>
            </c:spPr>
            <c:txPr>
              <a:bodyPr/>
              <a:lstStyle/>
              <a:p>
                <a:pPr>
                  <a:defRPr sz="2000" b="1"/>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'[Graphs PPT.xlsx]PPT'!$F$44:$F$48</c:f>
              <c:strCache>
                <c:ptCount val="5"/>
                <c:pt idx="0">
                  <c:v>2017-18 </c:v>
                </c:pt>
                <c:pt idx="1">
                  <c:v>2018-19 </c:v>
                </c:pt>
                <c:pt idx="2">
                  <c:v>2019-20 </c:v>
                </c:pt>
                <c:pt idx="3">
                  <c:v>2020-21 </c:v>
                </c:pt>
                <c:pt idx="4">
                  <c:v>2021-22 </c:v>
                </c:pt>
              </c:strCache>
            </c:strRef>
          </c:cat>
          <c:val>
            <c:numRef>
              <c:f>'[Graphs PPT.xlsx]PPT'!$I$44:$I$48</c:f>
              <c:numCache>
                <c:formatCode>General</c:formatCode>
                <c:ptCount val="5"/>
                <c:pt idx="0">
                  <c:v>4</c:v>
                </c:pt>
                <c:pt idx="1">
                  <c:v>4</c:v>
                </c:pt>
                <c:pt idx="2">
                  <c:v>4</c:v>
                </c:pt>
                <c:pt idx="3">
                  <c:v>6</c:v>
                </c:pt>
                <c:pt idx="4">
                  <c:v>10</c:v>
                </c:pt>
              </c:numCache>
            </c:numRef>
          </c:val>
          <c:extLst xmlns:c16r2="http://schemas.microsoft.com/office/drawing/2015/06/chart">
            <c:ext xmlns:c16="http://schemas.microsoft.com/office/drawing/2014/chart" uri="{C3380CC4-5D6E-409C-BE32-E72D297353CC}">
              <c16:uniqueId val="{00000002-1FAE-4579-B3AA-2EC5084E45D3}"/>
            </c:ext>
          </c:extLst>
        </c:ser>
        <c:ser>
          <c:idx val="3"/>
          <c:order val="3"/>
          <c:tx>
            <c:strRef>
              <c:f>'[Graphs PPT.xlsx]PPT'!$J$43</c:f>
              <c:strCache>
                <c:ptCount val="1"/>
                <c:pt idx="0">
                  <c:v>ST </c:v>
                </c:pt>
              </c:strCache>
            </c:strRef>
          </c:tx>
          <c:invertIfNegative val="0"/>
          <c:dLbls>
            <c:dLbl>
              <c:idx val="4"/>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1FAE-4579-B3AA-2EC5084E45D3}"/>
                </c:ext>
              </c:extLst>
            </c:dLbl>
            <c:spPr>
              <a:noFill/>
              <a:ln>
                <a:noFill/>
              </a:ln>
              <a:effectLst/>
            </c:spPr>
            <c:txPr>
              <a:bodyPr/>
              <a:lstStyle/>
              <a:p>
                <a:pPr>
                  <a:defRPr sz="2000" b="1"/>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'[Graphs PPT.xlsx]PPT'!$F$44:$F$48</c:f>
              <c:strCache>
                <c:ptCount val="5"/>
                <c:pt idx="0">
                  <c:v>2017-18 </c:v>
                </c:pt>
                <c:pt idx="1">
                  <c:v>2018-19 </c:v>
                </c:pt>
                <c:pt idx="2">
                  <c:v>2019-20 </c:v>
                </c:pt>
                <c:pt idx="3">
                  <c:v>2020-21 </c:v>
                </c:pt>
                <c:pt idx="4">
                  <c:v>2021-22 </c:v>
                </c:pt>
              </c:strCache>
            </c:strRef>
          </c:cat>
          <c:val>
            <c:numRef>
              <c:f>'[Graphs PPT.xlsx]PPT'!$J$44:$J$48</c:f>
              <c:numCache>
                <c:formatCode>General</c:formatCode>
                <c:ptCount val="5"/>
                <c:pt idx="0">
                  <c:v>2</c:v>
                </c:pt>
                <c:pt idx="1">
                  <c:v>2</c:v>
                </c:pt>
                <c:pt idx="2">
                  <c:v>3</c:v>
                </c:pt>
                <c:pt idx="3">
                  <c:v>1</c:v>
                </c:pt>
                <c:pt idx="4">
                  <c:v>0</c:v>
                </c:pt>
              </c:numCache>
            </c:numRef>
          </c:val>
          <c:extLst xmlns:c16r2="http://schemas.microsoft.com/office/drawing/2015/06/chart">
            <c:ext xmlns:c16="http://schemas.microsoft.com/office/drawing/2014/chart" uri="{C3380CC4-5D6E-409C-BE32-E72D297353CC}">
              <c16:uniqueId val="{00000004-1FAE-4579-B3AA-2EC5084E45D3}"/>
            </c:ext>
          </c:extLst>
        </c:ser>
        <c:dLbls>
          <c:showLegendKey val="0"/>
          <c:showVal val="1"/>
          <c:showCatName val="0"/>
          <c:showSerName val="0"/>
          <c:showPercent val="0"/>
          <c:showBubbleSize val="0"/>
        </c:dLbls>
        <c:gapWidth val="95"/>
        <c:overlap val="100"/>
        <c:axId val="41747968"/>
        <c:axId val="41749504"/>
      </c:barChart>
      <c:catAx>
        <c:axId val="41747968"/>
        <c:scaling>
          <c:orientation val="minMax"/>
        </c:scaling>
        <c:delete val="0"/>
        <c:axPos val="b"/>
        <c:numFmt formatCode="General" sourceLinked="0"/>
        <c:majorTickMark val="none"/>
        <c:minorTickMark val="none"/>
        <c:tickLblPos val="nextTo"/>
        <c:txPr>
          <a:bodyPr/>
          <a:lstStyle/>
          <a:p>
            <a:pPr>
              <a:defRPr sz="2400" b="1"/>
            </a:pPr>
            <a:endParaRPr lang="en-US"/>
          </a:p>
        </c:txPr>
        <c:crossAx val="41749504"/>
        <c:crosses val="autoZero"/>
        <c:auto val="1"/>
        <c:lblAlgn val="ctr"/>
        <c:lblOffset val="100"/>
        <c:noMultiLvlLbl val="0"/>
      </c:catAx>
      <c:valAx>
        <c:axId val="41749504"/>
        <c:scaling>
          <c:orientation val="minMax"/>
        </c:scaling>
        <c:delete val="1"/>
        <c:axPos val="l"/>
        <c:numFmt formatCode="0%" sourceLinked="1"/>
        <c:majorTickMark val="none"/>
        <c:minorTickMark val="none"/>
        <c:tickLblPos val="nextTo"/>
        <c:crossAx val="41747968"/>
        <c:crosses val="autoZero"/>
        <c:crossBetween val="between"/>
      </c:valAx>
    </c:plotArea>
    <c:legend>
      <c:legendPos val="t"/>
      <c:layout>
        <c:manualLayout>
          <c:xMode val="edge"/>
          <c:yMode val="edge"/>
          <c:x val="0.15886875639909687"/>
          <c:y val="1.3635487665270734E-3"/>
          <c:w val="0.74308492575732432"/>
          <c:h val="8.473493847410464E-2"/>
        </c:manualLayout>
      </c:layout>
      <c:overlay val="0"/>
      <c:txPr>
        <a:bodyPr/>
        <a:lstStyle/>
        <a:p>
          <a:pPr>
            <a:defRPr sz="2000" b="1"/>
          </a:pPr>
          <a:endParaRPr lang="en-US"/>
        </a:p>
      </c:txPr>
    </c:legend>
    <c:plotVisOnly val="1"/>
    <c:dispBlanksAs val="gap"/>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I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2"/>
          <c:order val="0"/>
          <c:tx>
            <c:strRef>
              <c:f>'[Graphs PPT.xlsx]PPT'!$G$55</c:f>
              <c:strCache>
                <c:ptCount val="1"/>
                <c:pt idx="0">
                  <c:v>First class with distinction</c:v>
                </c:pt>
              </c:strCache>
            </c:strRef>
          </c:tx>
          <c:invertIfNegative val="0"/>
          <c:dLbls>
            <c:spPr>
              <a:noFill/>
              <a:ln>
                <a:noFill/>
              </a:ln>
              <a:effectLst/>
            </c:spPr>
            <c:txPr>
              <a:bodyPr/>
              <a:lstStyle/>
              <a:p>
                <a:pPr>
                  <a:defRPr sz="1600" b="1"/>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'[Graphs PPT.xlsx]PPT'!$F$56:$F$60</c:f>
              <c:strCache>
                <c:ptCount val="5"/>
                <c:pt idx="0">
                  <c:v>2016-2018</c:v>
                </c:pt>
                <c:pt idx="1">
                  <c:v>2017-2019</c:v>
                </c:pt>
                <c:pt idx="2">
                  <c:v>2018-2020</c:v>
                </c:pt>
                <c:pt idx="3">
                  <c:v>2019-2021</c:v>
                </c:pt>
                <c:pt idx="4">
                  <c:v>2020-2022</c:v>
                </c:pt>
              </c:strCache>
            </c:strRef>
          </c:cat>
          <c:val>
            <c:numRef>
              <c:f>'[Graphs PPT.xlsx]PPT'!$G$56:$G$60</c:f>
              <c:numCache>
                <c:formatCode>General</c:formatCode>
                <c:ptCount val="5"/>
                <c:pt idx="0">
                  <c:v>19</c:v>
                </c:pt>
                <c:pt idx="1">
                  <c:v>28</c:v>
                </c:pt>
                <c:pt idx="2">
                  <c:v>25</c:v>
                </c:pt>
                <c:pt idx="3">
                  <c:v>24</c:v>
                </c:pt>
                <c:pt idx="4">
                  <c:v>15</c:v>
                </c:pt>
              </c:numCache>
            </c:numRef>
          </c:val>
          <c:extLst xmlns:c16r2="http://schemas.microsoft.com/office/drawing/2015/06/chart">
            <c:ext xmlns:c16="http://schemas.microsoft.com/office/drawing/2014/chart" uri="{C3380CC4-5D6E-409C-BE32-E72D297353CC}">
              <c16:uniqueId val="{00000000-E2DF-4F16-9C3C-45DF08748EE0}"/>
            </c:ext>
          </c:extLst>
        </c:ser>
        <c:ser>
          <c:idx val="3"/>
          <c:order val="1"/>
          <c:tx>
            <c:strRef>
              <c:f>'[Graphs PPT.xlsx]PPT'!$H$55</c:f>
              <c:strCache>
                <c:ptCount val="1"/>
                <c:pt idx="0">
                  <c:v>First class</c:v>
                </c:pt>
              </c:strCache>
            </c:strRef>
          </c:tx>
          <c:invertIfNegative val="0"/>
          <c:dLbls>
            <c:spPr>
              <a:noFill/>
              <a:ln>
                <a:noFill/>
              </a:ln>
              <a:effectLst/>
            </c:spPr>
            <c:txPr>
              <a:bodyPr/>
              <a:lstStyle/>
              <a:p>
                <a:pPr>
                  <a:defRPr sz="1800" b="1"/>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'[Graphs PPT.xlsx]PPT'!$F$56:$F$60</c:f>
              <c:strCache>
                <c:ptCount val="5"/>
                <c:pt idx="0">
                  <c:v>2016-2018</c:v>
                </c:pt>
                <c:pt idx="1">
                  <c:v>2017-2019</c:v>
                </c:pt>
                <c:pt idx="2">
                  <c:v>2018-2020</c:v>
                </c:pt>
                <c:pt idx="3">
                  <c:v>2019-2021</c:v>
                </c:pt>
                <c:pt idx="4">
                  <c:v>2020-2022</c:v>
                </c:pt>
              </c:strCache>
            </c:strRef>
          </c:cat>
          <c:val>
            <c:numRef>
              <c:f>'[Graphs PPT.xlsx]PPT'!$H$56:$H$60</c:f>
              <c:numCache>
                <c:formatCode>General</c:formatCode>
                <c:ptCount val="5"/>
                <c:pt idx="0">
                  <c:v>3</c:v>
                </c:pt>
                <c:pt idx="1">
                  <c:v>1</c:v>
                </c:pt>
                <c:pt idx="2">
                  <c:v>3</c:v>
                </c:pt>
                <c:pt idx="3">
                  <c:v>2</c:v>
                </c:pt>
                <c:pt idx="4">
                  <c:v>15</c:v>
                </c:pt>
              </c:numCache>
            </c:numRef>
          </c:val>
          <c:extLst xmlns:c16r2="http://schemas.microsoft.com/office/drawing/2015/06/chart">
            <c:ext xmlns:c16="http://schemas.microsoft.com/office/drawing/2014/chart" uri="{C3380CC4-5D6E-409C-BE32-E72D297353CC}">
              <c16:uniqueId val="{00000001-E2DF-4F16-9C3C-45DF08748EE0}"/>
            </c:ext>
          </c:extLst>
        </c:ser>
        <c:dLbls>
          <c:showLegendKey val="0"/>
          <c:showVal val="1"/>
          <c:showCatName val="0"/>
          <c:showSerName val="0"/>
          <c:showPercent val="0"/>
          <c:showBubbleSize val="0"/>
        </c:dLbls>
        <c:gapWidth val="95"/>
        <c:overlap val="100"/>
        <c:axId val="41818368"/>
        <c:axId val="41824256"/>
      </c:barChart>
      <c:catAx>
        <c:axId val="41818368"/>
        <c:scaling>
          <c:orientation val="minMax"/>
        </c:scaling>
        <c:delete val="0"/>
        <c:axPos val="b"/>
        <c:numFmt formatCode="General" sourceLinked="0"/>
        <c:majorTickMark val="none"/>
        <c:minorTickMark val="none"/>
        <c:tickLblPos val="nextTo"/>
        <c:txPr>
          <a:bodyPr/>
          <a:lstStyle/>
          <a:p>
            <a:pPr>
              <a:defRPr sz="1800" b="1"/>
            </a:pPr>
            <a:endParaRPr lang="en-US"/>
          </a:p>
        </c:txPr>
        <c:crossAx val="41824256"/>
        <c:crosses val="autoZero"/>
        <c:auto val="1"/>
        <c:lblAlgn val="ctr"/>
        <c:lblOffset val="100"/>
        <c:noMultiLvlLbl val="0"/>
      </c:catAx>
      <c:valAx>
        <c:axId val="41824256"/>
        <c:scaling>
          <c:orientation val="minMax"/>
        </c:scaling>
        <c:delete val="1"/>
        <c:axPos val="l"/>
        <c:numFmt formatCode="General" sourceLinked="1"/>
        <c:majorTickMark val="out"/>
        <c:minorTickMark val="none"/>
        <c:tickLblPos val="nextTo"/>
        <c:crossAx val="41818368"/>
        <c:crosses val="autoZero"/>
        <c:crossBetween val="between"/>
      </c:valAx>
    </c:plotArea>
    <c:legend>
      <c:legendPos val="t"/>
      <c:overlay val="0"/>
      <c:txPr>
        <a:bodyPr/>
        <a:lstStyle/>
        <a:p>
          <a:pPr>
            <a:defRPr sz="2000" b="1"/>
          </a:pPr>
          <a:endParaRPr lang="en-US"/>
        </a:p>
      </c:txPr>
    </c:legend>
    <c:plotVisOnly val="1"/>
    <c:dispBlanksAs val="gap"/>
    <c:showDLblsOverMax val="0"/>
  </c:chart>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8783C1-EFCD-4EC8-8590-24D4BAE3BACC}" type="datetimeFigureOut">
              <a:rPr lang="en-IN" smtClean="0"/>
              <a:pPr/>
              <a:t>08-11-2023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4A9027-D829-490F-B56A-12F23791FBD6}" type="slidenum">
              <a:rPr lang="en-IN" smtClean="0"/>
              <a:pPr/>
              <a:t>‹#›</a:t>
            </a:fld>
            <a:endParaRPr lang="en-IN"/>
          </a:p>
        </p:txBody>
      </p:sp>
    </p:spTree>
    <p:extLst>
      <p:ext uri="{BB962C8B-B14F-4D97-AF65-F5344CB8AC3E}">
        <p14:creationId xmlns:p14="http://schemas.microsoft.com/office/powerpoint/2010/main" val="12058217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4D4A9027-D829-490F-B56A-12F23791FBD6}" type="slidenum">
              <a:rPr lang="en-IN" smtClean="0"/>
              <a:pPr/>
              <a:t>2</a:t>
            </a:fld>
            <a:endParaRPr lang="en-IN"/>
          </a:p>
        </p:txBody>
      </p:sp>
    </p:spTree>
    <p:extLst>
      <p:ext uri="{BB962C8B-B14F-4D97-AF65-F5344CB8AC3E}">
        <p14:creationId xmlns:p14="http://schemas.microsoft.com/office/powerpoint/2010/main" val="1921234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r>
              <a:rPr lang="en-US" dirty="0" err="1"/>
              <a:t>xzcdszvc</a:t>
            </a:r>
            <a:endParaRPr lang="en-US" dirty="0"/>
          </a:p>
        </p:txBody>
      </p:sp>
      <p:sp>
        <p:nvSpPr>
          <p:cNvPr id="4" name="Slide Number Placeholder 3"/>
          <p:cNvSpPr>
            <a:spLocks noGrp="1"/>
          </p:cNvSpPr>
          <p:nvPr>
            <p:ph type="sldNum" sz="quarter" idx="10"/>
          </p:nvPr>
        </p:nvSpPr>
        <p:spPr/>
        <p:txBody>
          <a:bodyPr/>
          <a:lstStyle/>
          <a:p>
            <a:fld id="{4D4A9027-D829-490F-B56A-12F23791FBD6}" type="slidenum">
              <a:rPr lang="en-IN" smtClean="0"/>
              <a:pPr/>
              <a:t>14</a:t>
            </a:fld>
            <a:endParaRPr lang="en-I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4D4A9027-D829-490F-B56A-12F23791FBD6}" type="slidenum">
              <a:rPr lang="en-IN" smtClean="0"/>
              <a:pPr/>
              <a:t>20</a:t>
            </a:fld>
            <a:endParaRPr lang="en-IN"/>
          </a:p>
        </p:txBody>
      </p:sp>
    </p:spTree>
    <p:extLst>
      <p:ext uri="{BB962C8B-B14F-4D97-AF65-F5344CB8AC3E}">
        <p14:creationId xmlns:p14="http://schemas.microsoft.com/office/powerpoint/2010/main" val="3545378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4D4A9027-D829-490F-B56A-12F23791FBD6}" type="slidenum">
              <a:rPr lang="en-IN" smtClean="0"/>
              <a:pPr/>
              <a:t>21</a:t>
            </a:fld>
            <a:endParaRPr lang="en-IN"/>
          </a:p>
        </p:txBody>
      </p:sp>
    </p:spTree>
    <p:extLst>
      <p:ext uri="{BB962C8B-B14F-4D97-AF65-F5344CB8AC3E}">
        <p14:creationId xmlns:p14="http://schemas.microsoft.com/office/powerpoint/2010/main" val="1893612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a:buFont typeface="Arial" pitchFamily="34" charset="0"/>
              <a:buChar char="•"/>
            </a:pPr>
            <a:r>
              <a:rPr lang="en-US" sz="1200" b="1" dirty="0"/>
              <a:t>Mentor-mentee system: </a:t>
            </a:r>
            <a:r>
              <a:rPr lang="en-US" dirty="0"/>
              <a:t>It has helped both the quick learners and the slow learners by equipping them with the skills required in completing the program and for the overall personality development through participation and through peer learning.</a:t>
            </a:r>
          </a:p>
          <a:p>
            <a:pPr>
              <a:buFont typeface="Arial" pitchFamily="34" charset="0"/>
              <a:buNone/>
            </a:pP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1" dirty="0"/>
              <a:t>Remedial classes: </a:t>
            </a:r>
            <a:r>
              <a:rPr lang="en-US" sz="1200" dirty="0"/>
              <a:t>Especially for students from rural and marginalized backgrounds. Remedial courses are offered to those deficient in the English language.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1200" dirty="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dirty="0"/>
              <a:t>LCD, and smart boards: </a:t>
            </a:r>
            <a:r>
              <a:rPr lang="en-US" sz="1200" b="0" dirty="0"/>
              <a:t>F</a:t>
            </a:r>
            <a:r>
              <a:rPr lang="en-US" sz="1200" dirty="0"/>
              <a:t>or more engaging and effective teaching and learning process.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1200" b="1" dirty="0"/>
          </a:p>
          <a:p>
            <a:endParaRPr lang="en-US" dirty="0"/>
          </a:p>
        </p:txBody>
      </p:sp>
      <p:sp>
        <p:nvSpPr>
          <p:cNvPr id="4" name="Slide Number Placeholder 3"/>
          <p:cNvSpPr>
            <a:spLocks noGrp="1"/>
          </p:cNvSpPr>
          <p:nvPr>
            <p:ph type="sldNum" sz="quarter" idx="10"/>
          </p:nvPr>
        </p:nvSpPr>
        <p:spPr/>
        <p:txBody>
          <a:bodyPr/>
          <a:lstStyle/>
          <a:p>
            <a:fld id="{4D4A9027-D829-490F-B56A-12F23791FBD6}" type="slidenum">
              <a:rPr lang="en-IN" smtClean="0"/>
              <a:pPr/>
              <a:t>26</a:t>
            </a:fld>
            <a:endParaRPr lang="en-I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Overseas scientists: 20 </a:t>
            </a:r>
          </a:p>
          <a:p>
            <a:r>
              <a:rPr lang="en-US" dirty="0"/>
              <a:t>Indian Geneticists: 40 </a:t>
            </a:r>
          </a:p>
          <a:p>
            <a:r>
              <a:rPr lang="en-US" dirty="0"/>
              <a:t>Young Scientists: 8  </a:t>
            </a:r>
          </a:p>
          <a:p>
            <a:r>
              <a:rPr lang="en-US" dirty="0"/>
              <a:t>Indian participants: 300. </a:t>
            </a:r>
          </a:p>
          <a:p>
            <a:r>
              <a:rPr lang="en-US" dirty="0"/>
              <a:t>Participants From Andhra University:</a:t>
            </a:r>
            <a:r>
              <a:rPr lang="en-US" baseline="0" dirty="0"/>
              <a:t> </a:t>
            </a:r>
            <a:r>
              <a:rPr lang="en-US" dirty="0"/>
              <a:t>200</a:t>
            </a:r>
            <a:r>
              <a:rPr lang="en-US" baseline="0" dirty="0"/>
              <a:t> </a:t>
            </a:r>
            <a:r>
              <a:rPr lang="en-US" dirty="0"/>
              <a:t>students and 100 research Scholars</a:t>
            </a:r>
          </a:p>
          <a:p>
            <a:r>
              <a:rPr lang="en-US" dirty="0"/>
              <a:t>Total: 700</a:t>
            </a:r>
          </a:p>
        </p:txBody>
      </p:sp>
      <p:sp>
        <p:nvSpPr>
          <p:cNvPr id="4" name="Slide Number Placeholder 3"/>
          <p:cNvSpPr>
            <a:spLocks noGrp="1"/>
          </p:cNvSpPr>
          <p:nvPr>
            <p:ph type="sldNum" sz="quarter" idx="10"/>
          </p:nvPr>
        </p:nvSpPr>
        <p:spPr/>
        <p:txBody>
          <a:bodyPr/>
          <a:lstStyle/>
          <a:p>
            <a:fld id="{4D4A9027-D829-490F-B56A-12F23791FBD6}" type="slidenum">
              <a:rPr lang="en-IN" smtClean="0"/>
              <a:pPr/>
              <a:t>37</a:t>
            </a:fld>
            <a:endParaRPr lang="en-I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6"/>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7"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4"/>
            <a:ext cx="7766937"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23041D0-4251-4C8F-960B-61AC78C5EC0E}" type="datetime1">
              <a:rPr lang="en-IN" smtClean="0"/>
              <a:pPr/>
              <a:t>08-11-2023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E7E494A-E818-4FC3-92CA-89357DA13C65}" type="slidenum">
              <a:rPr lang="en-IN" smtClean="0"/>
              <a:pPr/>
              <a:t>‹#›</a:t>
            </a:fld>
            <a:endParaRPr lang="en-IN"/>
          </a:p>
        </p:txBody>
      </p:sp>
    </p:spTree>
    <p:extLst>
      <p:ext uri="{BB962C8B-B14F-4D97-AF65-F5344CB8AC3E}">
        <p14:creationId xmlns:p14="http://schemas.microsoft.com/office/powerpoint/2010/main" val="3805701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57A9DB0-CE84-48A2-961B-13B1EB83747E}" type="datetime1">
              <a:rPr lang="en-IN" smtClean="0"/>
              <a:pPr/>
              <a:t>08-11-2023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E7E494A-E818-4FC3-92CA-89357DA13C65}" type="slidenum">
              <a:rPr lang="en-IN" smtClean="0"/>
              <a:pPr/>
              <a:t>‹#›</a:t>
            </a:fld>
            <a:endParaRPr lang="en-IN"/>
          </a:p>
        </p:txBody>
      </p:sp>
    </p:spTree>
    <p:extLst>
      <p:ext uri="{BB962C8B-B14F-4D97-AF65-F5344CB8AC3E}">
        <p14:creationId xmlns:p14="http://schemas.microsoft.com/office/powerpoint/2010/main" val="1567704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5" y="609600"/>
            <a:ext cx="809413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40" y="3632201"/>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6EFEC77-B804-4428-9BD2-B9BBCD1CBC77}" type="datetime1">
              <a:rPr lang="en-IN" smtClean="0"/>
              <a:pPr/>
              <a:t>08-11-2023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E7E494A-E818-4FC3-92CA-89357DA13C65}" type="slidenum">
              <a:rPr lang="en-IN" smtClean="0"/>
              <a:pPr/>
              <a:t>‹#›</a:t>
            </a:fld>
            <a:endParaRPr lang="en-IN"/>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2"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4705365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982C5D3-C14E-43BC-BA4E-4DC987EF93F5}" type="datetime1">
              <a:rPr lang="en-IN" smtClean="0"/>
              <a:pPr/>
              <a:t>08-11-2023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E7E494A-E818-4FC3-92CA-89357DA13C65}" type="slidenum">
              <a:rPr lang="en-IN" smtClean="0"/>
              <a:pPr/>
              <a:t>‹#›</a:t>
            </a:fld>
            <a:endParaRPr lang="en-IN"/>
          </a:p>
        </p:txBody>
      </p:sp>
    </p:spTree>
    <p:extLst>
      <p:ext uri="{BB962C8B-B14F-4D97-AF65-F5344CB8AC3E}">
        <p14:creationId xmlns:p14="http://schemas.microsoft.com/office/powerpoint/2010/main" val="1694316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5" y="609600"/>
            <a:ext cx="809413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4" y="4013200"/>
            <a:ext cx="8596668"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B8CBD90-F8FF-4CFF-95BC-6188852A3AC9}" type="datetime1">
              <a:rPr lang="en-IN" smtClean="0"/>
              <a:pPr/>
              <a:t>08-11-2023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E7E494A-E818-4FC3-92CA-89357DA13C65}" type="slidenum">
              <a:rPr lang="en-IN" smtClean="0"/>
              <a:pPr/>
              <a:t>‹#›</a:t>
            </a:fld>
            <a:endParaRPr lang="en-IN"/>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2"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9485275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4" y="4013200"/>
            <a:ext cx="8596668"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7CBD457-827D-4489-B71A-B8AD14EFF9AE}" type="datetime1">
              <a:rPr lang="en-IN" smtClean="0"/>
              <a:pPr/>
              <a:t>08-11-2023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E7E494A-E818-4FC3-92CA-89357DA13C65}" type="slidenum">
              <a:rPr lang="en-IN" smtClean="0"/>
              <a:pPr/>
              <a:t>‹#›</a:t>
            </a:fld>
            <a:endParaRPr lang="en-IN"/>
          </a:p>
        </p:txBody>
      </p:sp>
    </p:spTree>
    <p:extLst>
      <p:ext uri="{BB962C8B-B14F-4D97-AF65-F5344CB8AC3E}">
        <p14:creationId xmlns:p14="http://schemas.microsoft.com/office/powerpoint/2010/main" val="10368001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5600EB-7E8B-4094-AC1D-FD74A3357D7D}" type="datetime1">
              <a:rPr lang="en-IN" smtClean="0"/>
              <a:pPr/>
              <a:t>08-11-2023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E7E494A-E818-4FC3-92CA-89357DA13C65}" type="slidenum">
              <a:rPr lang="en-IN" smtClean="0"/>
              <a:pPr/>
              <a:t>‹#›</a:t>
            </a:fld>
            <a:endParaRPr lang="en-IN"/>
          </a:p>
        </p:txBody>
      </p:sp>
    </p:spTree>
    <p:extLst>
      <p:ext uri="{BB962C8B-B14F-4D97-AF65-F5344CB8AC3E}">
        <p14:creationId xmlns:p14="http://schemas.microsoft.com/office/powerpoint/2010/main" val="31993485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600"/>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49"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50CA15-4BB2-40C4-A545-86FE299D2215}" type="datetime1">
              <a:rPr lang="en-IN" smtClean="0"/>
              <a:pPr/>
              <a:t>08-11-2023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E7E494A-E818-4FC3-92CA-89357DA13C65}" type="slidenum">
              <a:rPr lang="en-IN" smtClean="0"/>
              <a:pPr/>
              <a:t>‹#›</a:t>
            </a:fld>
            <a:endParaRPr lang="en-IN"/>
          </a:p>
        </p:txBody>
      </p:sp>
    </p:spTree>
    <p:extLst>
      <p:ext uri="{BB962C8B-B14F-4D97-AF65-F5344CB8AC3E}">
        <p14:creationId xmlns:p14="http://schemas.microsoft.com/office/powerpoint/2010/main" val="2312971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D380C1-0E16-45F0-B48B-8FA12DD85DE4}" type="datetime1">
              <a:rPr lang="en-IN" smtClean="0"/>
              <a:pPr/>
              <a:t>08-11-2023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E7E494A-E818-4FC3-92CA-89357DA13C65}" type="slidenum">
              <a:rPr lang="en-IN" smtClean="0"/>
              <a:pPr/>
              <a:t>‹#›</a:t>
            </a:fld>
            <a:endParaRPr lang="en-IN"/>
          </a:p>
        </p:txBody>
      </p:sp>
    </p:spTree>
    <p:extLst>
      <p:ext uri="{BB962C8B-B14F-4D97-AF65-F5344CB8AC3E}">
        <p14:creationId xmlns:p14="http://schemas.microsoft.com/office/powerpoint/2010/main" val="635744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8"/>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9551D08-2501-4CE3-8213-48F6473F719F}" type="datetime1">
              <a:rPr lang="en-IN" smtClean="0"/>
              <a:pPr/>
              <a:t>08-11-2023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E7E494A-E818-4FC3-92CA-89357DA13C65}" type="slidenum">
              <a:rPr lang="en-IN" smtClean="0"/>
              <a:pPr/>
              <a:t>‹#›</a:t>
            </a:fld>
            <a:endParaRPr lang="en-IN"/>
          </a:p>
        </p:txBody>
      </p:sp>
    </p:spTree>
    <p:extLst>
      <p:ext uri="{BB962C8B-B14F-4D97-AF65-F5344CB8AC3E}">
        <p14:creationId xmlns:p14="http://schemas.microsoft.com/office/powerpoint/2010/main" val="3642481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5" y="2160589"/>
            <a:ext cx="4184036"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1" y="2160590"/>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9A9D0D3-8B2B-4EEA-9D38-9A31B222184B}" type="datetime1">
              <a:rPr lang="en-IN" smtClean="0"/>
              <a:pPr/>
              <a:t>08-11-2023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3E7E494A-E818-4FC3-92CA-89357DA13C65}" type="slidenum">
              <a:rPr lang="en-IN" smtClean="0"/>
              <a:pPr/>
              <a:t>‹#›</a:t>
            </a:fld>
            <a:endParaRPr lang="en-IN"/>
          </a:p>
        </p:txBody>
      </p:sp>
    </p:spTree>
    <p:extLst>
      <p:ext uri="{BB962C8B-B14F-4D97-AF65-F5344CB8AC3E}">
        <p14:creationId xmlns:p14="http://schemas.microsoft.com/office/powerpoint/2010/main" val="1672317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7"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7"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4"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8"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D5092BC-2CF7-4DC1-BDFE-BE8DB00D1D4C}" type="datetime1">
              <a:rPr lang="en-IN" smtClean="0"/>
              <a:pPr/>
              <a:t>08-11-2023</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3E7E494A-E818-4FC3-92CA-89357DA13C65}" type="slidenum">
              <a:rPr lang="en-IN" smtClean="0"/>
              <a:pPr/>
              <a:t>‹#›</a:t>
            </a:fld>
            <a:endParaRPr lang="en-IN"/>
          </a:p>
        </p:txBody>
      </p:sp>
    </p:spTree>
    <p:extLst>
      <p:ext uri="{BB962C8B-B14F-4D97-AF65-F5344CB8AC3E}">
        <p14:creationId xmlns:p14="http://schemas.microsoft.com/office/powerpoint/2010/main" val="2544417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017FEDA-6E14-4DEA-B487-0431DE47994F}" type="datetime1">
              <a:rPr lang="en-IN" smtClean="0"/>
              <a:pPr/>
              <a:t>08-11-2023</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3E7E494A-E818-4FC3-92CA-89357DA13C65}" type="slidenum">
              <a:rPr lang="en-IN" smtClean="0"/>
              <a:pPr/>
              <a:t>‹#›</a:t>
            </a:fld>
            <a:endParaRPr lang="en-IN"/>
          </a:p>
        </p:txBody>
      </p:sp>
    </p:spTree>
    <p:extLst>
      <p:ext uri="{BB962C8B-B14F-4D97-AF65-F5344CB8AC3E}">
        <p14:creationId xmlns:p14="http://schemas.microsoft.com/office/powerpoint/2010/main" val="4163682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53C0CB-A934-4F8A-9C00-73F92F9E7DF4}" type="datetime1">
              <a:rPr lang="en-IN" smtClean="0"/>
              <a:pPr/>
              <a:t>08-11-2023</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3E7E494A-E818-4FC3-92CA-89357DA13C65}" type="slidenum">
              <a:rPr lang="en-IN" smtClean="0"/>
              <a:pPr/>
              <a:t>‹#›</a:t>
            </a:fld>
            <a:endParaRPr lang="en-IN"/>
          </a:p>
        </p:txBody>
      </p:sp>
    </p:spTree>
    <p:extLst>
      <p:ext uri="{BB962C8B-B14F-4D97-AF65-F5344CB8AC3E}">
        <p14:creationId xmlns:p14="http://schemas.microsoft.com/office/powerpoint/2010/main" val="4150984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3"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3" y="514925"/>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3"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0BE8BF6-FCFA-4959-81AB-C65C2ADD8271}" type="datetime1">
              <a:rPr lang="en-IN" smtClean="0"/>
              <a:pPr/>
              <a:t>08-11-2023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3E7E494A-E818-4FC3-92CA-89357DA13C65}" type="slidenum">
              <a:rPr lang="en-IN" smtClean="0"/>
              <a:pPr/>
              <a:t>‹#›</a:t>
            </a:fld>
            <a:endParaRPr lang="en-IN"/>
          </a:p>
        </p:txBody>
      </p:sp>
    </p:spTree>
    <p:extLst>
      <p:ext uri="{BB962C8B-B14F-4D97-AF65-F5344CB8AC3E}">
        <p14:creationId xmlns:p14="http://schemas.microsoft.com/office/powerpoint/2010/main" val="82690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6"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6"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F028DF7-68C6-4F86-B1BF-E72531760D7D}" type="datetime1">
              <a:rPr lang="en-IN" smtClean="0"/>
              <a:pPr/>
              <a:t>08-11-2023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3E7E494A-E818-4FC3-92CA-89357DA13C65}" type="slidenum">
              <a:rPr lang="en-IN" smtClean="0"/>
              <a:pPr/>
              <a:t>‹#›</a:t>
            </a:fld>
            <a:endParaRPr lang="en-IN"/>
          </a:p>
        </p:txBody>
      </p:sp>
    </p:spTree>
    <p:extLst>
      <p:ext uri="{BB962C8B-B14F-4D97-AF65-F5344CB8AC3E}">
        <p14:creationId xmlns:p14="http://schemas.microsoft.com/office/powerpoint/2010/main" val="16992557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6"/>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90"/>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2" y="6041363"/>
            <a:ext cx="91194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4D73F6A-F7E8-43AC-933A-7477A62F87D2}" type="datetime1">
              <a:rPr lang="en-IN" smtClean="0"/>
              <a:pPr/>
              <a:t>08-11-2023</a:t>
            </a:fld>
            <a:endParaRPr lang="en-IN"/>
          </a:p>
        </p:txBody>
      </p:sp>
      <p:sp>
        <p:nvSpPr>
          <p:cNvPr id="5" name="Footer Placeholder 4"/>
          <p:cNvSpPr>
            <a:spLocks noGrp="1"/>
          </p:cNvSpPr>
          <p:nvPr>
            <p:ph type="ftr" sz="quarter" idx="3"/>
          </p:nvPr>
        </p:nvSpPr>
        <p:spPr>
          <a:xfrm>
            <a:off x="677334" y="6041363"/>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590663" y="6041363"/>
            <a:ext cx="683339" cy="365125"/>
          </a:xfrm>
          <a:prstGeom prst="rect">
            <a:avLst/>
          </a:prstGeom>
        </p:spPr>
        <p:txBody>
          <a:bodyPr vert="horz" lIns="91440" tIns="45720" rIns="91440" bIns="45720" rtlCol="0" anchor="ctr"/>
          <a:lstStyle>
            <a:lvl1pPr algn="r">
              <a:defRPr sz="900">
                <a:solidFill>
                  <a:schemeClr val="accent1"/>
                </a:solidFill>
              </a:defRPr>
            </a:lvl1pPr>
          </a:lstStyle>
          <a:p>
            <a:fld id="{3E7E494A-E818-4FC3-92CA-89357DA13C65}" type="slidenum">
              <a:rPr lang="en-IN" smtClean="0"/>
              <a:pPr/>
              <a:t>‹#›</a:t>
            </a:fld>
            <a:endParaRPr lang="en-IN"/>
          </a:p>
        </p:txBody>
      </p:sp>
    </p:spTree>
    <p:extLst>
      <p:ext uri="{BB962C8B-B14F-4D97-AF65-F5344CB8AC3E}">
        <p14:creationId xmlns:p14="http://schemas.microsoft.com/office/powerpoint/2010/main" val="30357268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hyperlink" Target="https://vidwan.inflibnet.ac.in/profile/244887" TargetMode="External"/><Relationship Id="rId3" Type="http://schemas.openxmlformats.org/officeDocument/2006/relationships/hyperlink" Target="https://vidwan.inflibnet.ac.in/profile/245127" TargetMode="External"/><Relationship Id="rId7" Type="http://schemas.openxmlformats.org/officeDocument/2006/relationships/hyperlink" Target="https://andhrauniversity.irins.org/profile/244877"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s://vidwan.inflibnet.ac.in/profile/245050" TargetMode="External"/><Relationship Id="rId5" Type="http://schemas.openxmlformats.org/officeDocument/2006/relationships/hyperlink" Target="https://scholar.google.com/citations?user=HgGqe-EAAAAJ&amp;hl=en&amp;oi=sra" TargetMode="External"/><Relationship Id="rId4" Type="http://schemas.openxmlformats.org/officeDocument/2006/relationships/hyperlink" Target="https://vidwan.inflibnet.ac.in/profile/245096"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5.jpeg"/></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1.png"/><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3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 Id="rId9"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51.png"/><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46.png"/><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 Id="rId9"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5152" y="-850232"/>
            <a:ext cx="9577138" cy="1700463"/>
          </a:xfrm>
        </p:spPr>
        <p:txBody>
          <a:bodyPr/>
          <a:lstStyle/>
          <a:p>
            <a:pPr algn="ctr"/>
            <a:r>
              <a:rPr lang="en-IN" b="1" dirty="0">
                <a:solidFill>
                  <a:srgbClr val="00B0F0"/>
                </a:solidFill>
                <a:latin typeface="Cambria" panose="02040503050406030204" pitchFamily="18" charset="0"/>
                <a:ea typeface="Cambria" panose="02040503050406030204" pitchFamily="18" charset="0"/>
              </a:rPr>
              <a:t/>
            </a:r>
            <a:br>
              <a:rPr lang="en-IN" b="1" dirty="0">
                <a:solidFill>
                  <a:srgbClr val="00B0F0"/>
                </a:solidFill>
                <a:latin typeface="Cambria" panose="02040503050406030204" pitchFamily="18" charset="0"/>
                <a:ea typeface="Cambria" panose="02040503050406030204" pitchFamily="18" charset="0"/>
              </a:rPr>
            </a:br>
            <a:endParaRPr lang="en-IN"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993432" y="3945951"/>
            <a:ext cx="8297058" cy="2373827"/>
          </a:xfrm>
        </p:spPr>
        <p:txBody>
          <a:bodyPr>
            <a:normAutofit/>
          </a:bodyPr>
          <a:lstStyle/>
          <a:p>
            <a:pPr algn="ctr">
              <a:lnSpc>
                <a:spcPct val="110000"/>
              </a:lnSpc>
              <a:spcBef>
                <a:spcPts val="0"/>
              </a:spcBef>
            </a:pPr>
            <a:r>
              <a:rPr lang="en-IN" sz="2800" b="1" dirty="0">
                <a:solidFill>
                  <a:schemeClr val="accent1">
                    <a:lumMod val="75000"/>
                  </a:schemeClr>
                </a:solidFill>
                <a:latin typeface="Times New Roman" panose="02020603050405020304" pitchFamily="18" charset="0"/>
                <a:ea typeface="Cambria" panose="02040503050406030204" pitchFamily="18" charset="0"/>
                <a:cs typeface="Times New Roman" panose="02020603050405020304" pitchFamily="18" charset="0"/>
              </a:rPr>
              <a:t>Department of Human Genetics</a:t>
            </a:r>
          </a:p>
          <a:p>
            <a:pPr algn="ctr">
              <a:lnSpc>
                <a:spcPct val="110000"/>
              </a:lnSpc>
              <a:spcBef>
                <a:spcPts val="0"/>
              </a:spcBef>
            </a:pPr>
            <a:r>
              <a:rPr lang="en-IN" sz="2800" b="1" dirty="0">
                <a:solidFill>
                  <a:schemeClr val="accent1">
                    <a:lumMod val="75000"/>
                  </a:schemeClr>
                </a:solidFill>
                <a:latin typeface="Times New Roman" panose="02020603050405020304" pitchFamily="18" charset="0"/>
                <a:ea typeface="Cambria" panose="02040503050406030204" pitchFamily="18" charset="0"/>
                <a:cs typeface="Times New Roman" panose="02020603050405020304" pitchFamily="18" charset="0"/>
              </a:rPr>
              <a:t>Andhra University</a:t>
            </a:r>
          </a:p>
          <a:p>
            <a:pPr algn="ctr">
              <a:lnSpc>
                <a:spcPct val="110000"/>
              </a:lnSpc>
              <a:spcBef>
                <a:spcPts val="0"/>
              </a:spcBef>
            </a:pPr>
            <a:r>
              <a:rPr lang="en-IN" sz="2800" b="1" dirty="0">
                <a:solidFill>
                  <a:schemeClr val="accent1">
                    <a:lumMod val="75000"/>
                  </a:schemeClr>
                </a:solidFill>
                <a:latin typeface="Times New Roman" panose="02020603050405020304" pitchFamily="18" charset="0"/>
                <a:ea typeface="Cambria" panose="02040503050406030204" pitchFamily="18" charset="0"/>
                <a:cs typeface="Times New Roman" panose="02020603050405020304" pitchFamily="18" charset="0"/>
              </a:rPr>
              <a:t>Visakhapatnam</a:t>
            </a:r>
          </a:p>
          <a:p>
            <a:endParaRPr lang="en-IN" dirty="0"/>
          </a:p>
        </p:txBody>
      </p:sp>
      <p:pic>
        <p:nvPicPr>
          <p:cNvPr id="4" name="Picture 2">
            <a:extLst>
              <a:ext uri="{FF2B5EF4-FFF2-40B4-BE49-F238E27FC236}">
                <a16:creationId xmlns:a16="http://schemas.microsoft.com/office/drawing/2014/main" xmlns="" id="{E800F761-D405-7E0E-360C-2A229242DAB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33136" y="216587"/>
            <a:ext cx="1255282" cy="129684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28579" y="1292301"/>
            <a:ext cx="5567422" cy="1323439"/>
          </a:xfrm>
          <a:prstGeom prst="rect">
            <a:avLst/>
          </a:prstGeom>
        </p:spPr>
        <p:txBody>
          <a:bodyPr wrap="square">
            <a:spAutoFit/>
          </a:bodyPr>
          <a:lstStyle/>
          <a:p>
            <a:pPr algn="ctr"/>
            <a:r>
              <a:rPr lang="en-IN" sz="4000" b="1" dirty="0">
                <a:solidFill>
                  <a:schemeClr val="accent6">
                    <a:lumMod val="50000"/>
                  </a:schemeClr>
                </a:solidFill>
                <a:latin typeface="Times New Roman" pitchFamily="18" charset="0"/>
                <a:ea typeface="Cambria" panose="02040503050406030204" pitchFamily="18" charset="0"/>
                <a:cs typeface="Times New Roman" pitchFamily="18" charset="0"/>
              </a:rPr>
              <a:t>WELCOME TO NAAC PEER TEAM</a:t>
            </a:r>
            <a:endParaRPr lang="en-US" sz="4000" dirty="0">
              <a:latin typeface="Times New Roman" pitchFamily="18" charset="0"/>
              <a:cs typeface="Times New Roman" pitchFamily="18" charset="0"/>
            </a:endParaRPr>
          </a:p>
        </p:txBody>
      </p:sp>
      <p:pic>
        <p:nvPicPr>
          <p:cNvPr id="7" name="Google Shape;91;p1" descr="upload_post_object_v2_245841220">
            <a:extLst>
              <a:ext uri="{FF2B5EF4-FFF2-40B4-BE49-F238E27FC236}">
                <a16:creationId xmlns:a16="http://schemas.microsoft.com/office/drawing/2014/main" xmlns="" id="{D2C8AB50-6690-2971-18A0-10F43EAC8335}"/>
              </a:ext>
            </a:extLst>
          </p:cNvPr>
          <p:cNvPicPr preferRelativeResize="0">
            <a:picLocks/>
          </p:cNvPicPr>
          <p:nvPr/>
        </p:nvPicPr>
        <p:blipFill rotWithShape="1">
          <a:blip r:embed="rId3">
            <a:alphaModFix/>
          </a:blip>
          <a:srcRect l="20466" r="20466"/>
          <a:stretch/>
        </p:blipFill>
        <p:spPr>
          <a:xfrm>
            <a:off x="6096000" y="1"/>
            <a:ext cx="6096000" cy="6880225"/>
          </a:xfrm>
          <a:prstGeom prst="rect">
            <a:avLst/>
          </a:prstGeom>
          <a:noFill/>
          <a:ln>
            <a:noFill/>
          </a:ln>
        </p:spPr>
      </p:pic>
      <p:pic>
        <p:nvPicPr>
          <p:cNvPr id="5" name="Picture 2">
            <a:extLst>
              <a:ext uri="{FF2B5EF4-FFF2-40B4-BE49-F238E27FC236}">
                <a16:creationId xmlns:a16="http://schemas.microsoft.com/office/drawing/2014/main" xmlns="" id="{F3B64785-25BE-AA6F-DBBB-8DB8F657289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36719" y="-4547"/>
            <a:ext cx="1255282" cy="1296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11365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76200"/>
            <a:ext cx="8596668" cy="1320800"/>
          </a:xfrm>
        </p:spPr>
        <p:txBody>
          <a:bodyPr>
            <a:normAutofit fontScale="90000"/>
          </a:bodyPr>
          <a:lstStyle/>
          <a:p>
            <a:pPr algn="ctr"/>
            <a:r>
              <a:rPr lang="en-IN" b="1" dirty="0">
                <a:solidFill>
                  <a:srgbClr val="C00000"/>
                </a:solidFill>
                <a:latin typeface="Trebuchet MS" panose="020B0603020202020204" pitchFamily="34" charset="0"/>
              </a:rPr>
              <a:t/>
            </a:r>
            <a:br>
              <a:rPr lang="en-IN" b="1" dirty="0">
                <a:solidFill>
                  <a:srgbClr val="C00000"/>
                </a:solidFill>
                <a:latin typeface="Trebuchet MS" panose="020B0603020202020204" pitchFamily="34" charset="0"/>
              </a:rPr>
            </a:br>
            <a:r>
              <a:rPr lang="en-IN" sz="3600" b="1" dirty="0">
                <a:latin typeface="Trebuchet MS" panose="020B0603020202020204" pitchFamily="34" charset="0"/>
                <a:cs typeface="Times New Roman" panose="02020603050405020304" pitchFamily="18" charset="0"/>
              </a:rPr>
              <a:t>Programs offered</a:t>
            </a:r>
            <a:r>
              <a:rPr lang="en-IN" sz="3600" u="sng" dirty="0">
                <a:solidFill>
                  <a:schemeClr val="accent6">
                    <a:lumMod val="75000"/>
                  </a:schemeClr>
                </a:solidFill>
                <a:latin typeface="Trebuchet MS" panose="020B0603020202020204" pitchFamily="34" charset="0"/>
                <a:cs typeface="Times New Roman" panose="02020603050405020304" pitchFamily="18" charset="0"/>
              </a:rPr>
              <a:t/>
            </a:r>
            <a:br>
              <a:rPr lang="en-IN" sz="3600" u="sng" dirty="0">
                <a:solidFill>
                  <a:schemeClr val="accent6">
                    <a:lumMod val="75000"/>
                  </a:schemeClr>
                </a:solidFill>
                <a:latin typeface="Trebuchet MS" panose="020B0603020202020204" pitchFamily="34" charset="0"/>
                <a:cs typeface="Times New Roman" panose="02020603050405020304" pitchFamily="18" charset="0"/>
              </a:rPr>
            </a:br>
            <a:endParaRPr lang="en-IN" b="1" dirty="0">
              <a:latin typeface="Trebuchet MS" panose="020B0603020202020204" pitchFamily="34" charset="0"/>
            </a:endParaRPr>
          </a:p>
        </p:txBody>
      </p:sp>
      <p:sp>
        <p:nvSpPr>
          <p:cNvPr id="3" name="Content Placeholder 2"/>
          <p:cNvSpPr>
            <a:spLocks noGrp="1"/>
          </p:cNvSpPr>
          <p:nvPr>
            <p:ph idx="1"/>
          </p:nvPr>
        </p:nvSpPr>
        <p:spPr>
          <a:xfrm>
            <a:off x="555875" y="1244600"/>
            <a:ext cx="8596668" cy="4103594"/>
          </a:xfrm>
        </p:spPr>
        <p:txBody>
          <a:bodyPr>
            <a:normAutofit/>
          </a:bodyPr>
          <a:lstStyle/>
          <a:p>
            <a:pPr marL="0" indent="0">
              <a:lnSpc>
                <a:spcPct val="120000"/>
              </a:lnSpc>
              <a:spcBef>
                <a:spcPts val="0"/>
              </a:spcBef>
              <a:buNone/>
            </a:pPr>
            <a:endParaRPr lang="en-US" sz="2800" dirty="0">
              <a:solidFill>
                <a:schemeClr val="tx1"/>
              </a:solidFill>
              <a:latin typeface="Times New Roman" panose="02020603050405020304" pitchFamily="18" charset="0"/>
              <a:cs typeface="Times New Roman" panose="02020603050405020304" pitchFamily="18" charset="0"/>
            </a:endParaRPr>
          </a:p>
          <a:p>
            <a:pPr marL="0" indent="0">
              <a:lnSpc>
                <a:spcPct val="120000"/>
              </a:lnSpc>
              <a:spcBef>
                <a:spcPts val="0"/>
              </a:spcBef>
              <a:buNone/>
            </a:pPr>
            <a:r>
              <a:rPr lang="en-US" sz="2400" u="sng" dirty="0">
                <a:solidFill>
                  <a:schemeClr val="tx1"/>
                </a:solidFill>
                <a:latin typeface="Times New Roman" panose="02020603050405020304" pitchFamily="18" charset="0"/>
                <a:cs typeface="Times New Roman" panose="02020603050405020304" pitchFamily="18" charset="0"/>
              </a:rPr>
              <a:t>PG Program</a:t>
            </a:r>
            <a:endParaRPr lang="en-US" sz="2400" dirty="0">
              <a:solidFill>
                <a:schemeClr val="tx1"/>
              </a:solidFill>
              <a:latin typeface="Times New Roman" panose="02020603050405020304" pitchFamily="18" charset="0"/>
              <a:cs typeface="Times New Roman" panose="02020603050405020304" pitchFamily="18" charset="0"/>
            </a:endParaRPr>
          </a:p>
          <a:p>
            <a:pPr marL="0" indent="0">
              <a:lnSpc>
                <a:spcPct val="120000"/>
              </a:lnSpc>
              <a:spcBef>
                <a:spcPts val="0"/>
              </a:spcBef>
              <a:buNone/>
            </a:pPr>
            <a:r>
              <a:rPr lang="en-US" altLang="en-US" sz="2400" dirty="0">
                <a:solidFill>
                  <a:schemeClr val="tx1"/>
                </a:solidFill>
                <a:latin typeface="Times New Roman" panose="02020603050405020304" pitchFamily="18" charset="0"/>
                <a:cs typeface="Times New Roman" panose="02020603050405020304" pitchFamily="18" charset="0"/>
              </a:rPr>
              <a:t>	</a:t>
            </a:r>
            <a:r>
              <a:rPr lang="en-IN" alt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M.Sc</a:t>
            </a:r>
            <a:r>
              <a:rPr lang="en-US" sz="2400" dirty="0">
                <a:solidFill>
                  <a:schemeClr val="tx1"/>
                </a:solidFill>
                <a:latin typeface="Times New Roman" panose="02020603050405020304" pitchFamily="18" charset="0"/>
                <a:cs typeface="Times New Roman" panose="02020603050405020304" pitchFamily="18" charset="0"/>
              </a:rPr>
              <a:t> </a:t>
            </a:r>
          </a:p>
          <a:p>
            <a:pPr>
              <a:lnSpc>
                <a:spcPct val="120000"/>
              </a:lnSpc>
              <a:spcBef>
                <a:spcPts val="0"/>
              </a:spcBef>
            </a:pPr>
            <a:endParaRPr lang="en-US" sz="2400" dirty="0">
              <a:solidFill>
                <a:schemeClr val="tx1"/>
              </a:solidFill>
              <a:latin typeface="Times New Roman" panose="02020603050405020304" pitchFamily="18" charset="0"/>
              <a:cs typeface="Times New Roman" panose="02020603050405020304" pitchFamily="18" charset="0"/>
            </a:endParaRPr>
          </a:p>
          <a:p>
            <a:pPr marL="0" indent="0">
              <a:lnSpc>
                <a:spcPct val="120000"/>
              </a:lnSpc>
              <a:spcBef>
                <a:spcPts val="0"/>
              </a:spcBef>
              <a:buNone/>
            </a:pPr>
            <a:r>
              <a:rPr lang="en-US" sz="2400" u="sng" dirty="0">
                <a:solidFill>
                  <a:schemeClr val="tx1"/>
                </a:solidFill>
                <a:latin typeface="Times New Roman" panose="02020603050405020304" pitchFamily="18" charset="0"/>
                <a:cs typeface="Times New Roman" panose="02020603050405020304" pitchFamily="18" charset="0"/>
              </a:rPr>
              <a:t>Doctoral Program</a:t>
            </a:r>
            <a:endParaRPr lang="en-US" sz="2400" dirty="0">
              <a:solidFill>
                <a:schemeClr val="tx1"/>
              </a:solidFill>
              <a:latin typeface="Times New Roman" panose="02020603050405020304" pitchFamily="18" charset="0"/>
              <a:cs typeface="Times New Roman" panose="02020603050405020304" pitchFamily="18" charset="0"/>
            </a:endParaRPr>
          </a:p>
          <a:p>
            <a:pPr marL="400050" lvl="1" indent="0">
              <a:lnSpc>
                <a:spcPct val="120000"/>
              </a:lnSpc>
              <a:spcBef>
                <a:spcPts val="0"/>
              </a:spcBef>
              <a:buNone/>
            </a:pPr>
            <a:r>
              <a:rPr lang="en-US" sz="2400" dirty="0" err="1">
                <a:solidFill>
                  <a:schemeClr val="tx1"/>
                </a:solidFill>
                <a:latin typeface="Times New Roman" panose="02020603050405020304" pitchFamily="18" charset="0"/>
                <a:cs typeface="Times New Roman" panose="02020603050405020304" pitchFamily="18" charset="0"/>
              </a:rPr>
              <a:t>Ph.D</a:t>
            </a:r>
            <a:endParaRPr lang="en-US" sz="2400" dirty="0">
              <a:solidFill>
                <a:schemeClr val="tx1"/>
              </a:solidFill>
              <a:latin typeface="Times New Roman" panose="02020603050405020304" pitchFamily="18" charset="0"/>
              <a:cs typeface="Times New Roman" panose="02020603050405020304" pitchFamily="18" charset="0"/>
            </a:endParaRPr>
          </a:p>
          <a:p>
            <a:pPr marL="0" indent="0">
              <a:lnSpc>
                <a:spcPct val="120000"/>
              </a:lnSpc>
              <a:spcBef>
                <a:spcPts val="0"/>
              </a:spcBef>
              <a:buNone/>
            </a:pPr>
            <a:endParaRPr lang="en-US" sz="6000" dirty="0">
              <a:solidFill>
                <a:schemeClr val="tx1"/>
              </a:solidFill>
              <a:latin typeface="Times New Roman" panose="02020603050405020304" pitchFamily="18" charset="0"/>
              <a:cs typeface="Times New Roman" panose="02020603050405020304" pitchFamily="18" charset="0"/>
            </a:endParaRPr>
          </a:p>
          <a:p>
            <a:pPr marL="0" indent="0">
              <a:lnSpc>
                <a:spcPct val="120000"/>
              </a:lnSpc>
              <a:spcBef>
                <a:spcPts val="0"/>
              </a:spcBef>
              <a:buNone/>
            </a:pPr>
            <a:endParaRPr lang="en-US" sz="6000" b="1" dirty="0">
              <a:solidFill>
                <a:schemeClr val="accent6">
                  <a:lumMod val="75000"/>
                </a:schemeClr>
              </a:solidFill>
              <a:latin typeface="Times New Roman" panose="02020603050405020304" pitchFamily="18" charset="0"/>
              <a:cs typeface="Times New Roman" panose="02020603050405020304" pitchFamily="18" charset="0"/>
            </a:endParaRPr>
          </a:p>
          <a:p>
            <a:pPr>
              <a:lnSpc>
                <a:spcPct val="120000"/>
              </a:lnSpc>
              <a:spcBef>
                <a:spcPts val="0"/>
              </a:spcBef>
            </a:pPr>
            <a:endParaRPr lang="en-IN" dirty="0"/>
          </a:p>
        </p:txBody>
      </p:sp>
      <p:sp>
        <p:nvSpPr>
          <p:cNvPr id="4" name="Slide Number Placeholder 3"/>
          <p:cNvSpPr>
            <a:spLocks noGrp="1"/>
          </p:cNvSpPr>
          <p:nvPr>
            <p:ph type="sldNum" sz="quarter" idx="12"/>
          </p:nvPr>
        </p:nvSpPr>
        <p:spPr/>
        <p:txBody>
          <a:bodyPr/>
          <a:lstStyle/>
          <a:p>
            <a:fld id="{3E7E494A-E818-4FC3-92CA-89357DA13C65}" type="slidenum">
              <a:rPr lang="en-IN" smtClean="0"/>
              <a:pPr/>
              <a:t>10</a:t>
            </a:fld>
            <a:endParaRPr lang="en-IN"/>
          </a:p>
        </p:txBody>
      </p:sp>
      <p:pic>
        <p:nvPicPr>
          <p:cNvPr id="5" name="Picture 2">
            <a:extLst>
              <a:ext uri="{FF2B5EF4-FFF2-40B4-BE49-F238E27FC236}">
                <a16:creationId xmlns:a16="http://schemas.microsoft.com/office/drawing/2014/main" xmlns="" id="{E800F761-D405-7E0E-360C-2A229242DAB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33136" y="216587"/>
            <a:ext cx="1255282" cy="1296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42797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E7E494A-E818-4FC3-92CA-89357DA13C65}" type="slidenum">
              <a:rPr lang="en-IN" smtClean="0"/>
              <a:pPr/>
              <a:t>11</a:t>
            </a:fld>
            <a:endParaRPr lang="en-IN"/>
          </a:p>
        </p:txBody>
      </p:sp>
      <p:sp>
        <p:nvSpPr>
          <p:cNvPr id="6" name="Rectangle 5"/>
          <p:cNvSpPr/>
          <p:nvPr/>
        </p:nvSpPr>
        <p:spPr>
          <a:xfrm>
            <a:off x="3526971" y="66445"/>
            <a:ext cx="5138057" cy="584775"/>
          </a:xfrm>
          <a:prstGeom prst="rect">
            <a:avLst/>
          </a:prstGeom>
        </p:spPr>
        <p:txBody>
          <a:bodyPr wrap="square">
            <a:spAutoFit/>
          </a:bodyPr>
          <a:lstStyle/>
          <a:p>
            <a:r>
              <a:rPr lang="en-US" sz="3200" b="1" dirty="0">
                <a:solidFill>
                  <a:schemeClr val="accent1"/>
                </a:solidFill>
                <a:latin typeface="Trebuchet MS" panose="020B0603020202020204" pitchFamily="34" charset="0"/>
                <a:cs typeface="Times New Roman" panose="02020603050405020304" pitchFamily="18" charset="0"/>
              </a:rPr>
              <a:t>Courses offered</a:t>
            </a:r>
            <a:endParaRPr lang="en-IN" sz="3200" b="1" dirty="0">
              <a:solidFill>
                <a:schemeClr val="accent1"/>
              </a:solidFill>
              <a:latin typeface="Trebuchet MS" panose="020B0603020202020204" pitchFamily="34" charset="0"/>
              <a:cs typeface="Times New Roman" panose="020206030504050203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629266"/>
              </p:ext>
            </p:extLst>
          </p:nvPr>
        </p:nvGraphicFramePr>
        <p:xfrm>
          <a:off x="519073" y="651220"/>
          <a:ext cx="9772023" cy="3022600"/>
        </p:xfrm>
        <a:graphic>
          <a:graphicData uri="http://schemas.openxmlformats.org/drawingml/2006/table">
            <a:tbl>
              <a:tblPr firstRow="1" bandRow="1">
                <a:tableStyleId>{5940675A-B579-460E-94D1-54222C63F5DA}</a:tableStyleId>
              </a:tblPr>
              <a:tblGrid>
                <a:gridCol w="4551096">
                  <a:extLst>
                    <a:ext uri="{9D8B030D-6E8A-4147-A177-3AD203B41FA5}">
                      <a16:colId xmlns:a16="http://schemas.microsoft.com/office/drawing/2014/main" xmlns="" val="3445456794"/>
                    </a:ext>
                  </a:extLst>
                </a:gridCol>
                <a:gridCol w="5220927">
                  <a:extLst>
                    <a:ext uri="{9D8B030D-6E8A-4147-A177-3AD203B41FA5}">
                      <a16:colId xmlns:a16="http://schemas.microsoft.com/office/drawing/2014/main" xmlns="" val="500286857"/>
                    </a:ext>
                  </a:extLst>
                </a:gridCol>
              </a:tblGrid>
              <a:tr h="350512">
                <a:tc>
                  <a:txBody>
                    <a:bodyPr/>
                    <a:lstStyle/>
                    <a:p>
                      <a:pPr algn="ctr"/>
                      <a:r>
                        <a:rPr lang="en-US" b="1" dirty="0">
                          <a:latin typeface="Times New Roman" panose="02020603050405020304" pitchFamily="18" charset="0"/>
                          <a:cs typeface="Times New Roman" panose="02020603050405020304" pitchFamily="18" charset="0"/>
                        </a:rPr>
                        <a:t>I SEMESTER</a:t>
                      </a:r>
                      <a:endParaRPr lang="en-IN" b="1" dirty="0">
                        <a:latin typeface="Times New Roman" panose="02020603050405020304" pitchFamily="18" charset="0"/>
                        <a:cs typeface="Times New Roman" panose="02020603050405020304" pitchFamily="18" charset="0"/>
                      </a:endParaRPr>
                    </a:p>
                  </a:txBody>
                  <a:tcPr/>
                </a:tc>
                <a:tc>
                  <a:txBody>
                    <a:bodyPr/>
                    <a:lstStyle/>
                    <a:p>
                      <a:pPr algn="ctr"/>
                      <a:r>
                        <a:rPr lang="en-US" b="1" dirty="0">
                          <a:latin typeface="Times New Roman" panose="02020603050405020304" pitchFamily="18" charset="0"/>
                          <a:cs typeface="Times New Roman" panose="02020603050405020304" pitchFamily="18" charset="0"/>
                        </a:rPr>
                        <a:t>III SEMESTER</a:t>
                      </a:r>
                      <a:endParaRPr lang="en-IN"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2977469717"/>
                  </a:ext>
                </a:extLst>
              </a:tr>
              <a:tr h="2546079">
                <a:tc>
                  <a:txBody>
                    <a:bodyPr/>
                    <a:lstStyle/>
                    <a:p>
                      <a:pPr marL="285750" indent="-285750">
                        <a:lnSpc>
                          <a:spcPct val="150000"/>
                        </a:lnSpc>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1.1 - Basic Human Genetics</a:t>
                      </a:r>
                    </a:p>
                    <a:p>
                      <a:pPr marL="285750" indent="-285750">
                        <a:lnSpc>
                          <a:spcPct val="150000"/>
                        </a:lnSpc>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1.2 - Population Genetics and Biostatistics</a:t>
                      </a:r>
                    </a:p>
                    <a:p>
                      <a:pPr marL="285750" indent="-285750">
                        <a:lnSpc>
                          <a:spcPct val="150000"/>
                        </a:lnSpc>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1.3 - Human Cytogenetics</a:t>
                      </a:r>
                    </a:p>
                    <a:p>
                      <a:pPr marL="285750" indent="-285750">
                        <a:lnSpc>
                          <a:spcPct val="150000"/>
                        </a:lnSpc>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1.4 - Molecular Genetics</a:t>
                      </a:r>
                    </a:p>
                    <a:p>
                      <a:endParaRPr lang="en-IN" sz="1600" dirty="0">
                        <a:latin typeface="Times New Roman" panose="02020603050405020304" pitchFamily="18" charset="0"/>
                        <a:cs typeface="Times New Roman" panose="02020603050405020304" pitchFamily="18" charset="0"/>
                      </a:endParaRPr>
                    </a:p>
                  </a:txBody>
                  <a:tcPr/>
                </a:tc>
                <a:tc>
                  <a:txBody>
                    <a:bodyPr/>
                    <a:lstStyle/>
                    <a:p>
                      <a:pPr marL="285750" indent="-285750">
                        <a:lnSpc>
                          <a:spcPct val="150000"/>
                        </a:lnSpc>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3.1 - Genetic Toxicology and Cancer Genetics</a:t>
                      </a:r>
                    </a:p>
                    <a:p>
                      <a:pPr marL="285750" indent="-285750">
                        <a:lnSpc>
                          <a:spcPct val="150000"/>
                        </a:lnSpc>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3.2 - Genetic Engineering</a:t>
                      </a:r>
                    </a:p>
                    <a:p>
                      <a:pPr marL="285750" indent="-285750">
                        <a:lnSpc>
                          <a:spcPct val="150000"/>
                        </a:lnSpc>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3.3 - Genetic Screening and Counseling, Gene Therapy</a:t>
                      </a:r>
                    </a:p>
                    <a:p>
                      <a:pPr marL="285750" indent="-285750">
                        <a:lnSpc>
                          <a:spcPct val="150000"/>
                        </a:lnSpc>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3.4 - Genomics, Proteomics and Bioinformatics</a:t>
                      </a:r>
                    </a:p>
                    <a:p>
                      <a:pPr marL="285750" indent="-285750">
                        <a:lnSpc>
                          <a:spcPct val="150000"/>
                        </a:lnSpc>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MOOC’s Course I</a:t>
                      </a:r>
                    </a:p>
                    <a:p>
                      <a:pPr marL="285750" indent="-285750">
                        <a:lnSpc>
                          <a:spcPct val="150000"/>
                        </a:lnSpc>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Intellectual Property Rights</a:t>
                      </a:r>
                    </a:p>
                    <a:p>
                      <a:pPr marL="285750" marR="0" lvl="0" indent="-285750" algn="l" defTabSz="457200" rtl="0" eaLnBrk="1" fontAlgn="auto" latinLnBrk="0" hangingPunct="1">
                        <a:lnSpc>
                          <a:spcPct val="100000"/>
                        </a:lnSpc>
                        <a:spcBef>
                          <a:spcPts val="1000"/>
                        </a:spcBef>
                        <a:spcAft>
                          <a:spcPts val="0"/>
                        </a:spcAft>
                        <a:buClr>
                          <a:srgbClr val="3494BA"/>
                        </a:buClr>
                        <a:buSzPct val="80000"/>
                        <a:buFont typeface="Wingdings" panose="05000000000000000000" pitchFamily="2" charset="2"/>
                        <a:buChar char="Ø"/>
                        <a:tabLst/>
                        <a:defRPr/>
                      </a:pPr>
                      <a:endParaRPr lang="en-IN" sz="16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126469337"/>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798959206"/>
              </p:ext>
            </p:extLst>
          </p:nvPr>
        </p:nvGraphicFramePr>
        <p:xfrm>
          <a:off x="417473" y="4101588"/>
          <a:ext cx="9772022" cy="2690517"/>
        </p:xfrm>
        <a:graphic>
          <a:graphicData uri="http://schemas.openxmlformats.org/drawingml/2006/table">
            <a:tbl>
              <a:tblPr firstRow="1" bandRow="1">
                <a:tableStyleId>{5940675A-B579-460E-94D1-54222C63F5DA}</a:tableStyleId>
              </a:tblPr>
              <a:tblGrid>
                <a:gridCol w="4580591">
                  <a:extLst>
                    <a:ext uri="{9D8B030D-6E8A-4147-A177-3AD203B41FA5}">
                      <a16:colId xmlns:a16="http://schemas.microsoft.com/office/drawing/2014/main" xmlns="" val="530159962"/>
                    </a:ext>
                  </a:extLst>
                </a:gridCol>
                <a:gridCol w="5191431">
                  <a:extLst>
                    <a:ext uri="{9D8B030D-6E8A-4147-A177-3AD203B41FA5}">
                      <a16:colId xmlns:a16="http://schemas.microsoft.com/office/drawing/2014/main" xmlns="" val="2523654659"/>
                    </a:ext>
                  </a:extLst>
                </a:gridCol>
              </a:tblGrid>
              <a:tr h="448332">
                <a:tc>
                  <a:txBody>
                    <a:bodyPr/>
                    <a:lstStyle/>
                    <a:p>
                      <a:pPr marL="0" indent="0" algn="ctr">
                        <a:buFont typeface="Wingdings" panose="05000000000000000000" pitchFamily="2" charset="2"/>
                        <a:buNone/>
                      </a:pPr>
                      <a:r>
                        <a:rPr lang="en-US" b="1" dirty="0">
                          <a:latin typeface="Times New Roman" panose="02020603050405020304" pitchFamily="18" charset="0"/>
                          <a:cs typeface="Times New Roman" panose="02020603050405020304" pitchFamily="18" charset="0"/>
                        </a:rPr>
                        <a:t> II</a:t>
                      </a:r>
                      <a:r>
                        <a:rPr lang="en-US" b="1" baseline="0" dirty="0">
                          <a:latin typeface="Times New Roman" panose="02020603050405020304" pitchFamily="18" charset="0"/>
                          <a:cs typeface="Times New Roman" panose="02020603050405020304" pitchFamily="18" charset="0"/>
                        </a:rPr>
                        <a:t> SEMESTER</a:t>
                      </a:r>
                      <a:endParaRPr lang="en-IN" b="1" dirty="0">
                        <a:latin typeface="Times New Roman" panose="02020603050405020304" pitchFamily="18" charset="0"/>
                        <a:cs typeface="Times New Roman" panose="02020603050405020304" pitchFamily="18" charset="0"/>
                      </a:endParaRPr>
                    </a:p>
                  </a:txBody>
                  <a:tcPr/>
                </a:tc>
                <a:tc>
                  <a:txBody>
                    <a:bodyPr/>
                    <a:lstStyle/>
                    <a:p>
                      <a:pPr algn="ctr"/>
                      <a:r>
                        <a:rPr lang="en-US" b="1" dirty="0">
                          <a:latin typeface="Times New Roman" panose="02020603050405020304" pitchFamily="18" charset="0"/>
                          <a:cs typeface="Times New Roman" panose="02020603050405020304" pitchFamily="18" charset="0"/>
                        </a:rPr>
                        <a:t>IV SEMESTER</a:t>
                      </a:r>
                      <a:endParaRPr lang="en-IN"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791901524"/>
                  </a:ext>
                </a:extLst>
              </a:tr>
              <a:tr h="2100407">
                <a:tc>
                  <a:txBody>
                    <a:bodyPr/>
                    <a:lstStyle/>
                    <a:p>
                      <a:pPr marL="285750" indent="-285750">
                        <a:lnSpc>
                          <a:spcPct val="150000"/>
                        </a:lnSpc>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2.1- Cell Biology and System Physiology</a:t>
                      </a:r>
                    </a:p>
                    <a:p>
                      <a:pPr marL="285750" indent="-285750">
                        <a:lnSpc>
                          <a:spcPct val="150000"/>
                        </a:lnSpc>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2.2- Human Biochemical and Immunogenetics</a:t>
                      </a:r>
                    </a:p>
                    <a:p>
                      <a:pPr marL="285750" indent="-285750">
                        <a:lnSpc>
                          <a:spcPct val="150000"/>
                        </a:lnSpc>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2.3 - Medical Genetics</a:t>
                      </a:r>
                    </a:p>
                    <a:p>
                      <a:pPr marL="285750" indent="-285750">
                        <a:lnSpc>
                          <a:spcPct val="150000"/>
                        </a:lnSpc>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2.4- Diagnostic Molecular Pathology</a:t>
                      </a:r>
                    </a:p>
                    <a:p>
                      <a:pPr marL="285750" indent="-285750">
                        <a:lnSpc>
                          <a:spcPct val="150000"/>
                        </a:lnSpc>
                        <a:buFont typeface="Wingdings" panose="05000000000000000000" pitchFamily="2" charset="2"/>
                        <a:buChar char="Ø"/>
                      </a:pPr>
                      <a:endParaRPr lang="en-IN" sz="1600" dirty="0">
                        <a:latin typeface="Times New Roman" panose="02020603050405020304" pitchFamily="18" charset="0"/>
                        <a:cs typeface="Times New Roman" panose="02020603050405020304" pitchFamily="18" charset="0"/>
                      </a:endParaRPr>
                    </a:p>
                  </a:txBody>
                  <a:tcPr/>
                </a:tc>
                <a:tc>
                  <a:txBody>
                    <a:bodyPr/>
                    <a:lstStyle/>
                    <a:p>
                      <a:pPr marL="285750" indent="-285750">
                        <a:lnSpc>
                          <a:spcPct val="150000"/>
                        </a:lnSpc>
                        <a:buFont typeface="Wingdings" panose="05000000000000000000" pitchFamily="2" charset="2"/>
                        <a:buChar char="Ø"/>
                      </a:pPr>
                      <a:r>
                        <a:rPr kumimoji="0" lang="en-US" sz="16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4.1 - Dissertation Based on Project Work</a:t>
                      </a:r>
                    </a:p>
                    <a:p>
                      <a:pPr marL="285750" indent="-285750">
                        <a:lnSpc>
                          <a:spcPct val="150000"/>
                        </a:lnSpc>
                        <a:buFont typeface="Wingdings" panose="05000000000000000000" pitchFamily="2" charset="2"/>
                        <a:buChar char="Ø"/>
                      </a:pPr>
                      <a:r>
                        <a:rPr kumimoji="0" lang="en-US" sz="16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4.2 - Comprehensive Viva-voce</a:t>
                      </a:r>
                      <a:endParaRPr lang="en-US" sz="1600" dirty="0">
                        <a:latin typeface="Times New Roman" panose="02020603050405020304" pitchFamily="18" charset="0"/>
                        <a:cs typeface="Times New Roman" panose="02020603050405020304" pitchFamily="18" charset="0"/>
                      </a:endParaRPr>
                    </a:p>
                    <a:p>
                      <a:pPr marL="285750" indent="-285750">
                        <a:lnSpc>
                          <a:spcPct val="150000"/>
                        </a:lnSpc>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MOOC’s Course II </a:t>
                      </a:r>
                    </a:p>
                    <a:p>
                      <a:pPr marL="285750" indent="-285750">
                        <a:lnSpc>
                          <a:spcPct val="150000"/>
                        </a:lnSpc>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Research Methodology</a:t>
                      </a:r>
                    </a:p>
                    <a:p>
                      <a:pPr marL="285750" indent="-285750">
                        <a:lnSpc>
                          <a:spcPct val="150000"/>
                        </a:lnSpc>
                        <a:buFont typeface="Wingdings" panose="05000000000000000000" pitchFamily="2" charset="2"/>
                        <a:buChar char="Ø"/>
                      </a:pPr>
                      <a:endParaRPr lang="en-US" sz="1600" dirty="0">
                        <a:latin typeface="Times New Roman" panose="02020603050405020304" pitchFamily="18" charset="0"/>
                        <a:cs typeface="Times New Roman" panose="02020603050405020304" pitchFamily="18" charset="0"/>
                      </a:endParaRPr>
                    </a:p>
                    <a:p>
                      <a:pPr>
                        <a:lnSpc>
                          <a:spcPct val="150000"/>
                        </a:lnSpc>
                      </a:pPr>
                      <a:endParaRPr lang="en-IN"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3407779307"/>
                  </a:ext>
                </a:extLst>
              </a:tr>
            </a:tbl>
          </a:graphicData>
        </a:graphic>
      </p:graphicFrame>
      <p:pic>
        <p:nvPicPr>
          <p:cNvPr id="2" name="Picture 1"/>
          <p:cNvPicPr>
            <a:picLocks noChangeAspect="1"/>
          </p:cNvPicPr>
          <p:nvPr/>
        </p:nvPicPr>
        <p:blipFill>
          <a:blip r:embed="rId2"/>
          <a:stretch>
            <a:fillRect/>
          </a:stretch>
        </p:blipFill>
        <p:spPr>
          <a:xfrm>
            <a:off x="10653407" y="359569"/>
            <a:ext cx="1249788" cy="1298561"/>
          </a:xfrm>
          <a:prstGeom prst="rect">
            <a:avLst/>
          </a:prstGeom>
        </p:spPr>
      </p:pic>
    </p:spTree>
    <p:extLst>
      <p:ext uri="{BB962C8B-B14F-4D97-AF65-F5344CB8AC3E}">
        <p14:creationId xmlns:p14="http://schemas.microsoft.com/office/powerpoint/2010/main" val="6170013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72208"/>
            <a:ext cx="8596668" cy="1320800"/>
          </a:xfrm>
        </p:spPr>
        <p:txBody>
          <a:bodyPr>
            <a:normAutofit/>
          </a:bodyPr>
          <a:lstStyle/>
          <a:p>
            <a:pPr algn="ctr"/>
            <a:r>
              <a:rPr lang="en-US" sz="3200" b="1" dirty="0">
                <a:latin typeface="Trebuchet MS" panose="020B0603020202020204" pitchFamily="34" charset="0"/>
                <a:cs typeface="Times New Roman" pitchFamily="18" charset="0"/>
              </a:rPr>
              <a:t>Program Outcomes</a:t>
            </a:r>
            <a:endParaRPr lang="en-IN" sz="3200" b="1" dirty="0">
              <a:latin typeface="Trebuchet MS" panose="020B0603020202020204" pitchFamily="34" charset="0"/>
              <a:cs typeface="Times New Roman" pitchFamily="18" charset="0"/>
            </a:endParaRPr>
          </a:p>
        </p:txBody>
      </p:sp>
      <p:sp>
        <p:nvSpPr>
          <p:cNvPr id="3" name="Content Placeholder 2"/>
          <p:cNvSpPr>
            <a:spLocks noGrp="1"/>
          </p:cNvSpPr>
          <p:nvPr>
            <p:ph idx="1"/>
          </p:nvPr>
        </p:nvSpPr>
        <p:spPr>
          <a:xfrm>
            <a:off x="292323" y="626302"/>
            <a:ext cx="10480062" cy="6095341"/>
          </a:xfrm>
        </p:spPr>
        <p:txBody>
          <a:bodyPr>
            <a:noAutofit/>
          </a:bodyPr>
          <a:lstStyle/>
          <a:p>
            <a:r>
              <a:rPr lang="en-US" dirty="0">
                <a:latin typeface="Times New Roman" pitchFamily="18" charset="0"/>
                <a:cs typeface="Times New Roman" pitchFamily="18" charset="0"/>
              </a:rPr>
              <a:t>PO1. The Human Genetics department aims to develop competent and committed students with advanced level of communicative skills.</a:t>
            </a:r>
          </a:p>
          <a:p>
            <a:r>
              <a:rPr lang="en-US" dirty="0">
                <a:latin typeface="Times New Roman" pitchFamily="18" charset="0"/>
                <a:cs typeface="Times New Roman" pitchFamily="18" charset="0"/>
              </a:rPr>
              <a:t>PO2. The department </a:t>
            </a:r>
            <a:r>
              <a:rPr lang="en-US" dirty="0" err="1">
                <a:latin typeface="Times New Roman" pitchFamily="18" charset="0"/>
                <a:cs typeface="Times New Roman" pitchFamily="18" charset="0"/>
              </a:rPr>
              <a:t>endeavours</a:t>
            </a:r>
            <a:r>
              <a:rPr lang="en-US" dirty="0">
                <a:latin typeface="Times New Roman" pitchFamily="18" charset="0"/>
                <a:cs typeface="Times New Roman" pitchFamily="18" charset="0"/>
              </a:rPr>
              <a:t> for continuous upgradation and dissemination of knowledge, creating and developing highly adaptable skills for suitable employment.</a:t>
            </a:r>
          </a:p>
          <a:p>
            <a:r>
              <a:rPr lang="en-US" dirty="0">
                <a:latin typeface="Times New Roman" pitchFamily="18" charset="0"/>
                <a:cs typeface="Times New Roman" pitchFamily="18" charset="0"/>
              </a:rPr>
              <a:t>PO3. The department inspires uncompromising commitments to teaching and to develop practical oriented facilities.</a:t>
            </a:r>
          </a:p>
          <a:p>
            <a:r>
              <a:rPr lang="en-US" dirty="0">
                <a:latin typeface="Times New Roman" pitchFamily="18" charset="0"/>
                <a:cs typeface="Times New Roman" pitchFamily="18" charset="0"/>
              </a:rPr>
              <a:t>PO4. To develop a full-fledged computer lab with biostatistics and bioinformatics software.</a:t>
            </a:r>
          </a:p>
          <a:p>
            <a:r>
              <a:rPr lang="en-US" dirty="0">
                <a:latin typeface="Times New Roman" pitchFamily="18" charset="0"/>
                <a:cs typeface="Times New Roman" pitchFamily="18" charset="0"/>
              </a:rPr>
              <a:t>PO5. To impart moral values of professional ethics in students guiding them to be responsible citizens for a better society.</a:t>
            </a:r>
          </a:p>
          <a:p>
            <a:r>
              <a:rPr lang="en-US" dirty="0">
                <a:latin typeface="Times New Roman" pitchFamily="18" charset="0"/>
                <a:cs typeface="Times New Roman" pitchFamily="18" charset="0"/>
              </a:rPr>
              <a:t>PO6. The students gain fundamental knowledge on different branches of Human Genetics.</a:t>
            </a:r>
          </a:p>
          <a:p>
            <a:r>
              <a:rPr lang="en-US" dirty="0">
                <a:latin typeface="Times New Roman" pitchFamily="18" charset="0"/>
                <a:cs typeface="Times New Roman" pitchFamily="18" charset="0"/>
              </a:rPr>
              <a:t>PO7. Understand the different modes of inheritance patterns like simple single factor inheritance (</a:t>
            </a:r>
            <a:r>
              <a:rPr lang="en-US" dirty="0" err="1">
                <a:latin typeface="Times New Roman" pitchFamily="18" charset="0"/>
                <a:cs typeface="Times New Roman" pitchFamily="18" charset="0"/>
              </a:rPr>
              <a:t>Mendelian</a:t>
            </a:r>
            <a:r>
              <a:rPr lang="en-US" dirty="0">
                <a:latin typeface="Times New Roman" pitchFamily="18" charset="0"/>
                <a:cs typeface="Times New Roman" pitchFamily="18" charset="0"/>
              </a:rPr>
              <a:t> inheritance), polygenic inheritance, </a:t>
            </a:r>
            <a:r>
              <a:rPr lang="en-US" dirty="0" err="1">
                <a:latin typeface="Times New Roman" pitchFamily="18" charset="0"/>
                <a:cs typeface="Times New Roman" pitchFamily="18" charset="0"/>
              </a:rPr>
              <a:t>multifactorial</a:t>
            </a:r>
            <a:r>
              <a:rPr lang="en-US" dirty="0">
                <a:latin typeface="Times New Roman" pitchFamily="18" charset="0"/>
                <a:cs typeface="Times New Roman" pitchFamily="18" charset="0"/>
              </a:rPr>
              <a:t> inheritance, and mitochondrial inheritance of various genetic diseases, calculating the risk of the diseases and offering genetic </a:t>
            </a:r>
            <a:r>
              <a:rPr lang="en-US" dirty="0" err="1">
                <a:latin typeface="Times New Roman" pitchFamily="18" charset="0"/>
                <a:cs typeface="Times New Roman" pitchFamily="18" charset="0"/>
              </a:rPr>
              <a:t>counselling</a:t>
            </a:r>
            <a:r>
              <a:rPr lang="en-US" dirty="0">
                <a:latin typeface="Times New Roman" pitchFamily="18" charset="0"/>
                <a:cs typeface="Times New Roman" pitchFamily="18" charset="0"/>
              </a:rPr>
              <a:t>.</a:t>
            </a:r>
          </a:p>
          <a:p>
            <a:r>
              <a:rPr lang="en-US" dirty="0">
                <a:latin typeface="Times New Roman" pitchFamily="18" charset="0"/>
                <a:cs typeface="Times New Roman" pitchFamily="18" charset="0"/>
              </a:rPr>
              <a:t>PO8. Gain practical knowledge and skills in laboratory techniques in basic genetics, </a:t>
            </a:r>
            <a:r>
              <a:rPr lang="en-US" dirty="0" err="1">
                <a:latin typeface="Times New Roman" pitchFamily="18" charset="0"/>
                <a:cs typeface="Times New Roman" pitchFamily="18" charset="0"/>
              </a:rPr>
              <a:t>cytogenetics</a:t>
            </a:r>
            <a:r>
              <a:rPr lang="en-US" dirty="0">
                <a:latin typeface="Times New Roman" pitchFamily="18" charset="0"/>
                <a:cs typeface="Times New Roman" pitchFamily="18" charset="0"/>
              </a:rPr>
              <a:t>, biochemical genetics, </a:t>
            </a:r>
            <a:r>
              <a:rPr lang="en-US" dirty="0" err="1">
                <a:latin typeface="Times New Roman" pitchFamily="18" charset="0"/>
                <a:cs typeface="Times New Roman" pitchFamily="18" charset="0"/>
              </a:rPr>
              <a:t>immuno</a:t>
            </a:r>
            <a:r>
              <a:rPr lang="en-US" dirty="0">
                <a:latin typeface="Times New Roman" pitchFamily="18" charset="0"/>
                <a:cs typeface="Times New Roman" pitchFamily="18" charset="0"/>
              </a:rPr>
              <a:t> genetics, molecular genetics, and bioinformatics.</a:t>
            </a:r>
          </a:p>
          <a:p>
            <a:endParaRPr lang="en-US" dirty="0">
              <a:solidFill>
                <a:schemeClr val="tx1"/>
              </a:solidFill>
              <a:latin typeface="Times New Roman" panose="02020603050405020304" pitchFamily="18" charset="0"/>
              <a:cs typeface="Times New Roman" panose="02020603050405020304" pitchFamily="18" charset="0"/>
            </a:endParaRPr>
          </a:p>
          <a:p>
            <a:pPr algn="just">
              <a:spcBef>
                <a:spcPts val="0"/>
              </a:spcBef>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Students will gain a comprehensive understanding of Genetics and its applications, preparing them for research, healthcare, and biotechnology roles.</a:t>
            </a:r>
          </a:p>
          <a:p>
            <a:pPr>
              <a:buFont typeface="Arial" panose="020B0604020202020204" pitchFamily="34" charset="0"/>
              <a:buChar char="•"/>
            </a:pPr>
            <a:endParaRPr lang="en-IN" sz="2000" dirty="0">
              <a:solidFill>
                <a:schemeClr val="tx1"/>
              </a:solidFill>
            </a:endParaRPr>
          </a:p>
        </p:txBody>
      </p:sp>
      <p:sp>
        <p:nvSpPr>
          <p:cNvPr id="4" name="Slide Number Placeholder 3"/>
          <p:cNvSpPr>
            <a:spLocks noGrp="1"/>
          </p:cNvSpPr>
          <p:nvPr>
            <p:ph type="sldNum" sz="quarter" idx="12"/>
          </p:nvPr>
        </p:nvSpPr>
        <p:spPr/>
        <p:txBody>
          <a:bodyPr/>
          <a:lstStyle/>
          <a:p>
            <a:fld id="{3E7E494A-E818-4FC3-92CA-89357DA13C65}" type="slidenum">
              <a:rPr lang="en-IN" smtClean="0"/>
              <a:pPr/>
              <a:t>12</a:t>
            </a:fld>
            <a:endParaRPr lang="en-IN"/>
          </a:p>
        </p:txBody>
      </p:sp>
      <p:pic>
        <p:nvPicPr>
          <p:cNvPr id="5" name="Picture 2">
            <a:extLst>
              <a:ext uri="{FF2B5EF4-FFF2-40B4-BE49-F238E27FC236}">
                <a16:creationId xmlns:a16="http://schemas.microsoft.com/office/drawing/2014/main" xmlns="" id="{E800F761-D405-7E0E-360C-2A229242DAB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33136" y="216587"/>
            <a:ext cx="1255282" cy="1296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98733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857" y="850900"/>
            <a:ext cx="8886372" cy="1079500"/>
          </a:xfrm>
        </p:spPr>
        <p:txBody>
          <a:bodyPr>
            <a:normAutofit/>
          </a:bodyPr>
          <a:lstStyle/>
          <a:p>
            <a:pPr marL="342900" indent="-342900">
              <a:buFont typeface="Arial" pitchFamily="34" charset="0"/>
              <a:buChar char="•"/>
            </a:pPr>
            <a:r>
              <a:rPr lang="en-US" sz="2400" dirty="0">
                <a:solidFill>
                  <a:schemeClr val="tx1"/>
                </a:solidFill>
                <a:latin typeface="Times New Roman" pitchFamily="18" charset="0"/>
                <a:cs typeface="Times New Roman" pitchFamily="18" charset="0"/>
              </a:rPr>
              <a:t>As per NEP 2020, Department is focusing on  multi disciplinary areas through MOOCs courses offered by SWAYAM and NPTEL. </a:t>
            </a:r>
          </a:p>
        </p:txBody>
      </p:sp>
      <p:sp>
        <p:nvSpPr>
          <p:cNvPr id="3" name="Content Placeholder 2"/>
          <p:cNvSpPr>
            <a:spLocks noGrp="1"/>
          </p:cNvSpPr>
          <p:nvPr>
            <p:ph idx="1"/>
          </p:nvPr>
        </p:nvSpPr>
        <p:spPr>
          <a:xfrm>
            <a:off x="338063" y="2465390"/>
            <a:ext cx="9488108" cy="3880773"/>
          </a:xfrm>
        </p:spPr>
        <p:txBody>
          <a:bodyPr>
            <a:normAutofit fontScale="40000" lnSpcReduction="20000"/>
          </a:bodyPr>
          <a:lstStyle/>
          <a:p>
            <a:pPr>
              <a:buNone/>
            </a:pPr>
            <a:r>
              <a:rPr lang="en-IN" sz="8000" b="1" dirty="0">
                <a:solidFill>
                  <a:schemeClr val="accent1"/>
                </a:solidFill>
                <a:latin typeface="Trebuchet MS" panose="020B0603020202020204" pitchFamily="34" charset="0"/>
                <a:cs typeface="Times New Roman" pitchFamily="18" charset="0"/>
              </a:rPr>
              <a:t>MOOCs Courses</a:t>
            </a:r>
          </a:p>
          <a:p>
            <a:pPr>
              <a:buNone/>
            </a:pPr>
            <a:endParaRPr lang="en-IN" sz="2800" u="sng" dirty="0">
              <a:solidFill>
                <a:srgbClr val="C00000"/>
              </a:solidFill>
              <a:latin typeface="Times New Roman" pitchFamily="18" charset="0"/>
              <a:cs typeface="Times New Roman" pitchFamily="18" charset="0"/>
            </a:endParaRPr>
          </a:p>
          <a:p>
            <a:pPr marL="457200" indent="-457200"/>
            <a:r>
              <a:rPr lang="en-IN" sz="7400" dirty="0">
                <a:latin typeface="Times New Roman" pitchFamily="18" charset="0"/>
                <a:cs typeface="Times New Roman" pitchFamily="18" charset="0"/>
              </a:rPr>
              <a:t>Bio medical Nanotechnology</a:t>
            </a:r>
          </a:p>
          <a:p>
            <a:pPr marL="457200" indent="-457200"/>
            <a:r>
              <a:rPr lang="en-IN" sz="7400" dirty="0">
                <a:latin typeface="Times New Roman" pitchFamily="18" charset="0"/>
                <a:cs typeface="Times New Roman" pitchFamily="18" charset="0"/>
              </a:rPr>
              <a:t>Computer aided drug designing</a:t>
            </a:r>
          </a:p>
          <a:p>
            <a:pPr marL="457200" indent="-457200"/>
            <a:r>
              <a:rPr lang="en-IN" sz="7400" dirty="0">
                <a:latin typeface="Times New Roman" pitchFamily="18" charset="0"/>
                <a:cs typeface="Times New Roman" pitchFamily="18" charset="0"/>
              </a:rPr>
              <a:t>Genome editing and engineering</a:t>
            </a:r>
          </a:p>
          <a:p>
            <a:pPr marL="457200" indent="-457200"/>
            <a:r>
              <a:rPr lang="en-IN" sz="7400" dirty="0">
                <a:latin typeface="Times New Roman" pitchFamily="18" charset="0"/>
                <a:cs typeface="Times New Roman" pitchFamily="18" charset="0"/>
              </a:rPr>
              <a:t>Health research fundamentals</a:t>
            </a:r>
          </a:p>
          <a:p>
            <a:pPr marL="457200" indent="-457200"/>
            <a:r>
              <a:rPr lang="en-IN" sz="7400" dirty="0">
                <a:latin typeface="Times New Roman" pitchFamily="18" charset="0"/>
                <a:cs typeface="Times New Roman" pitchFamily="18" charset="0"/>
              </a:rPr>
              <a:t>Basics of Mental health and Clinical psychiatry</a:t>
            </a:r>
          </a:p>
          <a:p>
            <a:pPr marL="457200" indent="-457200"/>
            <a:r>
              <a:rPr lang="en-IN" sz="7400" dirty="0">
                <a:latin typeface="Times New Roman" pitchFamily="18" charset="0"/>
                <a:cs typeface="Times New Roman" pitchFamily="18" charset="0"/>
              </a:rPr>
              <a:t>Drug Discovery: Principles and Engineering</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3E7E494A-E818-4FC3-92CA-89357DA13C65}" type="slidenum">
              <a:rPr lang="en-IN" smtClean="0"/>
              <a:pPr/>
              <a:t>13</a:t>
            </a:fld>
            <a:endParaRPr lang="en-IN"/>
          </a:p>
        </p:txBody>
      </p:sp>
      <p:pic>
        <p:nvPicPr>
          <p:cNvPr id="5" name="Picture 2">
            <a:extLst>
              <a:ext uri="{FF2B5EF4-FFF2-40B4-BE49-F238E27FC236}">
                <a16:creationId xmlns:a16="http://schemas.microsoft.com/office/drawing/2014/main" xmlns="" id="{E800F761-D405-7E0E-360C-2A229242DAB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26081" y="215997"/>
            <a:ext cx="1255362" cy="12980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5528" y="449677"/>
            <a:ext cx="9567748" cy="5958645"/>
          </a:xfrm>
        </p:spPr>
        <p:txBody>
          <a:bodyPr>
            <a:normAutofit/>
          </a:bodyPr>
          <a:lstStyle/>
          <a:p>
            <a:pPr marL="0" indent="0" algn="just">
              <a:buNone/>
            </a:pPr>
            <a:r>
              <a:rPr lang="en-US" sz="3200" b="1" dirty="0">
                <a:solidFill>
                  <a:schemeClr val="accent1"/>
                </a:solidFill>
                <a:latin typeface="Trebuchet MS" panose="020B0603020202020204" pitchFamily="34" charset="0"/>
                <a:cs typeface="Times New Roman" panose="02020603050405020304" pitchFamily="18" charset="0"/>
              </a:rPr>
              <a:t>Courses with Employability/Skill development</a:t>
            </a:r>
          </a:p>
          <a:p>
            <a:pPr marL="0" indent="0" algn="just"/>
            <a:r>
              <a:rPr lang="en-US" sz="2400" dirty="0">
                <a:latin typeface="Times New Roman" pitchFamily="18" charset="0"/>
                <a:cs typeface="Times New Roman" pitchFamily="18" charset="0"/>
              </a:rPr>
              <a:t> Bioinformatics </a:t>
            </a:r>
          </a:p>
          <a:p>
            <a:pPr marL="0" indent="0" algn="just"/>
            <a:r>
              <a:rPr lang="en-US" sz="2400" dirty="0">
                <a:latin typeface="Times New Roman" pitchFamily="18" charset="0"/>
                <a:cs typeface="Times New Roman" pitchFamily="18" charset="0"/>
              </a:rPr>
              <a:t> Human Cytogenetics</a:t>
            </a:r>
          </a:p>
          <a:p>
            <a:pPr marL="0" indent="0" algn="just"/>
            <a:r>
              <a:rPr lang="en-US" sz="2400" dirty="0">
                <a:latin typeface="Times New Roman" pitchFamily="18" charset="0"/>
                <a:cs typeface="Times New Roman" pitchFamily="18" charset="0"/>
              </a:rPr>
              <a:t> Diagnostic Molecular Pathology </a:t>
            </a:r>
          </a:p>
          <a:p>
            <a:pPr marL="0" indent="0" algn="just"/>
            <a:r>
              <a:rPr lang="en-US" sz="2400" dirty="0">
                <a:latin typeface="Times New Roman" pitchFamily="18" charset="0"/>
                <a:cs typeface="Times New Roman" pitchFamily="18" charset="0"/>
              </a:rPr>
              <a:t> Genetic Engineering </a:t>
            </a:r>
          </a:p>
          <a:p>
            <a:pPr marL="0" indent="0" algn="just"/>
            <a:r>
              <a:rPr lang="en-US" sz="2400" dirty="0">
                <a:latin typeface="Times New Roman" pitchFamily="18" charset="0"/>
                <a:cs typeface="Times New Roman" pitchFamily="18" charset="0"/>
              </a:rPr>
              <a:t> Genetic Screening and Counseling</a:t>
            </a:r>
          </a:p>
          <a:p>
            <a:pPr marL="0" indent="0" algn="just">
              <a:buNone/>
            </a:pPr>
            <a:endParaRPr lang="en-US" sz="2400" u="sng" dirty="0">
              <a:latin typeface="Times New Roman" panose="02020603050405020304" pitchFamily="18" charset="0"/>
              <a:cs typeface="Times New Roman" panose="02020603050405020304" pitchFamily="18" charset="0"/>
            </a:endParaRPr>
          </a:p>
          <a:p>
            <a:pPr marL="0" indent="0" algn="just">
              <a:buNone/>
            </a:pPr>
            <a:r>
              <a:rPr lang="en-US" sz="3200" b="1" dirty="0">
                <a:solidFill>
                  <a:schemeClr val="accent1"/>
                </a:solidFill>
                <a:latin typeface="Trebuchet MS" panose="020B0603020202020204" pitchFamily="34" charset="0"/>
                <a:cs typeface="Times New Roman" panose="02020603050405020304" pitchFamily="18" charset="0"/>
              </a:rPr>
              <a:t>Value added courses</a:t>
            </a:r>
          </a:p>
          <a:p>
            <a:pPr marL="0" indent="0" algn="just"/>
            <a:r>
              <a:rPr lang="en-US" sz="2400" dirty="0">
                <a:latin typeface="Times New Roman" panose="02020603050405020304" pitchFamily="18" charset="0"/>
                <a:cs typeface="Times New Roman" panose="02020603050405020304" pitchFamily="18" charset="0"/>
              </a:rPr>
              <a:t> Intellectual Property Rights</a:t>
            </a:r>
          </a:p>
          <a:p>
            <a:pPr marL="0" indent="0" algn="just"/>
            <a:r>
              <a:rPr lang="en-US" sz="2400" dirty="0">
                <a:latin typeface="Times New Roman" panose="02020603050405020304" pitchFamily="18" charset="0"/>
                <a:cs typeface="Times New Roman" panose="02020603050405020304" pitchFamily="18" charset="0"/>
              </a:rPr>
              <a:t> Research Methodology</a:t>
            </a:r>
          </a:p>
          <a:p>
            <a:endParaRPr lang="en-IN" dirty="0"/>
          </a:p>
        </p:txBody>
      </p:sp>
      <p:sp>
        <p:nvSpPr>
          <p:cNvPr id="4" name="Slide Number Placeholder 3"/>
          <p:cNvSpPr>
            <a:spLocks noGrp="1"/>
          </p:cNvSpPr>
          <p:nvPr>
            <p:ph type="sldNum" sz="quarter" idx="12"/>
          </p:nvPr>
        </p:nvSpPr>
        <p:spPr/>
        <p:txBody>
          <a:bodyPr/>
          <a:lstStyle/>
          <a:p>
            <a:fld id="{3E7E494A-E818-4FC3-92CA-89357DA13C65}" type="slidenum">
              <a:rPr lang="en-IN" smtClean="0"/>
              <a:pPr/>
              <a:t>14</a:t>
            </a:fld>
            <a:endParaRPr lang="en-IN"/>
          </a:p>
        </p:txBody>
      </p:sp>
      <p:pic>
        <p:nvPicPr>
          <p:cNvPr id="5" name="Picture 2">
            <a:extLst>
              <a:ext uri="{FF2B5EF4-FFF2-40B4-BE49-F238E27FC236}">
                <a16:creationId xmlns:a16="http://schemas.microsoft.com/office/drawing/2014/main" xmlns="" id="{E800F761-D405-7E0E-360C-2A229242DAB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33136" y="216587"/>
            <a:ext cx="1255282" cy="1296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33663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6706" y="166915"/>
            <a:ext cx="8596668" cy="1320800"/>
          </a:xfrm>
        </p:spPr>
        <p:txBody>
          <a:bodyPr>
            <a:normAutofit/>
          </a:bodyPr>
          <a:lstStyle/>
          <a:p>
            <a:pPr algn="ctr"/>
            <a:r>
              <a:rPr lang="en-US" sz="3200" b="1" dirty="0">
                <a:latin typeface="Trebuchet MS" panose="020B0603020202020204" pitchFamily="34" charset="0"/>
                <a:cs typeface="Times New Roman" panose="02020603050405020304" pitchFamily="18" charset="0"/>
              </a:rPr>
              <a:t>Course outcomes</a:t>
            </a:r>
          </a:p>
        </p:txBody>
      </p:sp>
      <p:sp>
        <p:nvSpPr>
          <p:cNvPr id="3" name="Content Placeholder 2"/>
          <p:cNvSpPr>
            <a:spLocks noGrp="1"/>
          </p:cNvSpPr>
          <p:nvPr>
            <p:ph idx="1"/>
          </p:nvPr>
        </p:nvSpPr>
        <p:spPr>
          <a:xfrm>
            <a:off x="221342" y="1048658"/>
            <a:ext cx="9793515" cy="5003799"/>
          </a:xfrm>
        </p:spPr>
        <p:txBody>
          <a:bodyPr>
            <a:noAutofit/>
          </a:bodyPr>
          <a:lstStyle/>
          <a:p>
            <a:pPr>
              <a:buNone/>
            </a:pPr>
            <a:r>
              <a:rPr lang="en-US" sz="2400" b="1" dirty="0">
                <a:latin typeface="Times New Roman" pitchFamily="18" charset="0"/>
                <a:cs typeface="Times New Roman" pitchFamily="18" charset="0"/>
              </a:rPr>
              <a:t>PAPER 1.1- BASIC HUMAN GENETICS</a:t>
            </a:r>
            <a:endParaRPr lang="en-US" sz="2400" dirty="0">
              <a:latin typeface="Times New Roman" pitchFamily="18" charset="0"/>
              <a:cs typeface="Times New Roman" pitchFamily="18" charset="0"/>
            </a:endParaRPr>
          </a:p>
          <a:p>
            <a:pPr>
              <a:buNone/>
            </a:pPr>
            <a:r>
              <a:rPr lang="en-US" sz="2400" b="1" dirty="0">
                <a:latin typeface="Times New Roman" pitchFamily="18" charset="0"/>
                <a:cs typeface="Times New Roman" pitchFamily="18" charset="0"/>
              </a:rPr>
              <a:t> </a:t>
            </a:r>
            <a:endParaRPr lang="en-US" sz="2400" dirty="0">
              <a:latin typeface="Times New Roman" pitchFamily="18" charset="0"/>
              <a:cs typeface="Times New Roman" pitchFamily="18" charset="0"/>
            </a:endParaRPr>
          </a:p>
          <a:p>
            <a:pPr>
              <a:buNone/>
            </a:pPr>
            <a:r>
              <a:rPr lang="en-US" sz="2400" b="1" dirty="0">
                <a:latin typeface="Times New Roman" pitchFamily="18" charset="0"/>
                <a:cs typeface="Times New Roman" pitchFamily="18" charset="0"/>
              </a:rPr>
              <a:t>CO1</a:t>
            </a:r>
            <a:r>
              <a:rPr lang="en-US" sz="2400" dirty="0">
                <a:latin typeface="Times New Roman" pitchFamily="18" charset="0"/>
                <a:cs typeface="Times New Roman" pitchFamily="18" charset="0"/>
              </a:rPr>
              <a:t>: To introduce the students the main concepts of basics of Human Genetics.</a:t>
            </a:r>
          </a:p>
          <a:p>
            <a:pPr>
              <a:buNone/>
            </a:pPr>
            <a:r>
              <a:rPr lang="en-US" sz="2400" b="1" dirty="0">
                <a:latin typeface="Times New Roman" pitchFamily="18" charset="0"/>
                <a:cs typeface="Times New Roman" pitchFamily="18" charset="0"/>
              </a:rPr>
              <a:t>CO2: </a:t>
            </a:r>
            <a:r>
              <a:rPr lang="en-US" sz="2400" dirty="0">
                <a:latin typeface="Times New Roman" pitchFamily="18" charset="0"/>
                <a:cs typeface="Times New Roman" pitchFamily="18" charset="0"/>
              </a:rPr>
              <a:t>To enhance knowledge towards the </a:t>
            </a:r>
            <a:r>
              <a:rPr lang="en-US" sz="2400" dirty="0" err="1">
                <a:latin typeface="Times New Roman" pitchFamily="18" charset="0"/>
                <a:cs typeface="Times New Roman" pitchFamily="18" charset="0"/>
              </a:rPr>
              <a:t>Mendels</a:t>
            </a:r>
            <a:r>
              <a:rPr lang="en-US" sz="2400" dirty="0">
                <a:latin typeface="Times New Roman" pitchFamily="18" charset="0"/>
                <a:cs typeface="Times New Roman" pitchFamily="18" charset="0"/>
              </a:rPr>
              <a:t> laws of inheritance and extension of   </a:t>
            </a:r>
            <a:r>
              <a:rPr lang="en-US" sz="2400" dirty="0" err="1">
                <a:latin typeface="Times New Roman" pitchFamily="18" charset="0"/>
                <a:cs typeface="Times New Roman" pitchFamily="18" charset="0"/>
              </a:rPr>
              <a:t>Mendelism</a:t>
            </a:r>
            <a:r>
              <a:rPr lang="en-US" sz="2400" dirty="0">
                <a:latin typeface="Times New Roman" pitchFamily="18" charset="0"/>
                <a:cs typeface="Times New Roman" pitchFamily="18" charset="0"/>
              </a:rPr>
              <a:t>.</a:t>
            </a:r>
          </a:p>
          <a:p>
            <a:pPr>
              <a:buNone/>
            </a:pPr>
            <a:r>
              <a:rPr lang="en-US" sz="2400" b="1" dirty="0">
                <a:latin typeface="Times New Roman" pitchFamily="18" charset="0"/>
                <a:cs typeface="Times New Roman" pitchFamily="18" charset="0"/>
              </a:rPr>
              <a:t>CO3: </a:t>
            </a:r>
            <a:r>
              <a:rPr lang="en-US" sz="2400" dirty="0">
                <a:latin typeface="Times New Roman" pitchFamily="18" charset="0"/>
                <a:cs typeface="Times New Roman" pitchFamily="18" charset="0"/>
              </a:rPr>
              <a:t>To study the gene interactions, modifying genes, polygenic inheritance and multifactorial inheritance.</a:t>
            </a:r>
          </a:p>
          <a:p>
            <a:pPr>
              <a:buNone/>
            </a:pPr>
            <a:r>
              <a:rPr lang="en-US" sz="2400" b="1" dirty="0">
                <a:latin typeface="Times New Roman" pitchFamily="18" charset="0"/>
                <a:cs typeface="Times New Roman" pitchFamily="18" charset="0"/>
              </a:rPr>
              <a:t>CO4: </a:t>
            </a:r>
            <a:r>
              <a:rPr lang="en-US" sz="2400" dirty="0">
                <a:latin typeface="Times New Roman" pitchFamily="18" charset="0"/>
                <a:cs typeface="Times New Roman" pitchFamily="18" charset="0"/>
              </a:rPr>
              <a:t>To know the construction of human pedigree,  modes of inheritance and mitochondrial inheritance.</a:t>
            </a:r>
          </a:p>
          <a:p>
            <a:pPr>
              <a:buNone/>
            </a:pPr>
            <a:r>
              <a:rPr lang="en-US" sz="2400" b="1" dirty="0">
                <a:latin typeface="Times New Roman" pitchFamily="18" charset="0"/>
                <a:cs typeface="Times New Roman" pitchFamily="18" charset="0"/>
              </a:rPr>
              <a:t>CO5:  </a:t>
            </a:r>
            <a:r>
              <a:rPr lang="en-US" sz="2400" dirty="0">
                <a:latin typeface="Times New Roman" pitchFamily="18" charset="0"/>
                <a:cs typeface="Times New Roman" pitchFamily="18" charset="0"/>
              </a:rPr>
              <a:t>To have better understanding about the linkage and crossing over, genetic and physical mapping.</a:t>
            </a:r>
          </a:p>
          <a:p>
            <a:endParaRPr lang="en-US" sz="1400" dirty="0"/>
          </a:p>
        </p:txBody>
      </p:sp>
      <p:sp>
        <p:nvSpPr>
          <p:cNvPr id="4" name="Slide Number Placeholder 3"/>
          <p:cNvSpPr>
            <a:spLocks noGrp="1"/>
          </p:cNvSpPr>
          <p:nvPr>
            <p:ph type="sldNum" sz="quarter" idx="12"/>
          </p:nvPr>
        </p:nvSpPr>
        <p:spPr/>
        <p:txBody>
          <a:bodyPr/>
          <a:lstStyle/>
          <a:p>
            <a:fld id="{3E7E494A-E818-4FC3-92CA-89357DA13C65}" type="slidenum">
              <a:rPr lang="en-IN" smtClean="0"/>
              <a:pPr/>
              <a:t>15</a:t>
            </a:fld>
            <a:endParaRPr lang="en-IN"/>
          </a:p>
        </p:txBody>
      </p:sp>
      <p:pic>
        <p:nvPicPr>
          <p:cNvPr id="5" name="Picture 2">
            <a:extLst>
              <a:ext uri="{FF2B5EF4-FFF2-40B4-BE49-F238E27FC236}">
                <a16:creationId xmlns:a16="http://schemas.microsoft.com/office/drawing/2014/main" xmlns="" id="{E800F761-D405-7E0E-360C-2A229242DAB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33136" y="216587"/>
            <a:ext cx="1255282" cy="12968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3635" y="0"/>
            <a:ext cx="8596668" cy="680581"/>
          </a:xfrm>
        </p:spPr>
        <p:txBody>
          <a:bodyPr>
            <a:normAutofit/>
          </a:bodyPr>
          <a:lstStyle/>
          <a:p>
            <a:pPr algn="ctr"/>
            <a:r>
              <a:rPr lang="en-US" sz="3200" b="1" dirty="0">
                <a:latin typeface="Trebuchet MS" panose="020B0603020202020204" pitchFamily="34" charset="0"/>
                <a:cs typeface="Times New Roman" pitchFamily="18" charset="0"/>
              </a:rPr>
              <a:t>CO PO Mapping</a:t>
            </a:r>
          </a:p>
        </p:txBody>
      </p:sp>
      <p:graphicFrame>
        <p:nvGraphicFramePr>
          <p:cNvPr id="5" name="Content Placeholder 4"/>
          <p:cNvGraphicFramePr>
            <a:graphicFrameLocks noGrp="1"/>
          </p:cNvGraphicFramePr>
          <p:nvPr>
            <p:ph idx="1"/>
          </p:nvPr>
        </p:nvGraphicFramePr>
        <p:xfrm>
          <a:off x="450939" y="720248"/>
          <a:ext cx="10634595" cy="3701439"/>
        </p:xfrm>
        <a:graphic>
          <a:graphicData uri="http://schemas.openxmlformats.org/drawingml/2006/table">
            <a:tbl>
              <a:tblPr/>
              <a:tblGrid>
                <a:gridCol w="1456941">
                  <a:extLst>
                    <a:ext uri="{9D8B030D-6E8A-4147-A177-3AD203B41FA5}">
                      <a16:colId xmlns:a16="http://schemas.microsoft.com/office/drawing/2014/main" xmlns="" val="20000"/>
                    </a:ext>
                  </a:extLst>
                </a:gridCol>
                <a:gridCol w="1146409">
                  <a:extLst>
                    <a:ext uri="{9D8B030D-6E8A-4147-A177-3AD203B41FA5}">
                      <a16:colId xmlns:a16="http://schemas.microsoft.com/office/drawing/2014/main" xmlns="" val="20001"/>
                    </a:ext>
                  </a:extLst>
                </a:gridCol>
                <a:gridCol w="1146409">
                  <a:extLst>
                    <a:ext uri="{9D8B030D-6E8A-4147-A177-3AD203B41FA5}">
                      <a16:colId xmlns:a16="http://schemas.microsoft.com/office/drawing/2014/main" xmlns="" val="20002"/>
                    </a:ext>
                  </a:extLst>
                </a:gridCol>
                <a:gridCol w="1146409">
                  <a:extLst>
                    <a:ext uri="{9D8B030D-6E8A-4147-A177-3AD203B41FA5}">
                      <a16:colId xmlns:a16="http://schemas.microsoft.com/office/drawing/2014/main" xmlns="" val="20003"/>
                    </a:ext>
                  </a:extLst>
                </a:gridCol>
                <a:gridCol w="1146409">
                  <a:extLst>
                    <a:ext uri="{9D8B030D-6E8A-4147-A177-3AD203B41FA5}">
                      <a16:colId xmlns:a16="http://schemas.microsoft.com/office/drawing/2014/main" xmlns="" val="20004"/>
                    </a:ext>
                  </a:extLst>
                </a:gridCol>
                <a:gridCol w="1146409">
                  <a:extLst>
                    <a:ext uri="{9D8B030D-6E8A-4147-A177-3AD203B41FA5}">
                      <a16:colId xmlns:a16="http://schemas.microsoft.com/office/drawing/2014/main" xmlns="" val="20005"/>
                    </a:ext>
                  </a:extLst>
                </a:gridCol>
                <a:gridCol w="1146409">
                  <a:extLst>
                    <a:ext uri="{9D8B030D-6E8A-4147-A177-3AD203B41FA5}">
                      <a16:colId xmlns:a16="http://schemas.microsoft.com/office/drawing/2014/main" xmlns="" val="20006"/>
                    </a:ext>
                  </a:extLst>
                </a:gridCol>
                <a:gridCol w="1146409">
                  <a:extLst>
                    <a:ext uri="{9D8B030D-6E8A-4147-A177-3AD203B41FA5}">
                      <a16:colId xmlns:a16="http://schemas.microsoft.com/office/drawing/2014/main" xmlns="" val="20007"/>
                    </a:ext>
                  </a:extLst>
                </a:gridCol>
                <a:gridCol w="1152791">
                  <a:extLst>
                    <a:ext uri="{9D8B030D-6E8A-4147-A177-3AD203B41FA5}">
                      <a16:colId xmlns:a16="http://schemas.microsoft.com/office/drawing/2014/main" xmlns="" val="20008"/>
                    </a:ext>
                  </a:extLst>
                </a:gridCol>
              </a:tblGrid>
              <a:tr h="528777">
                <a:tc gridSpan="9">
                  <a:txBody>
                    <a:bodyPr/>
                    <a:lstStyle/>
                    <a:p>
                      <a:pPr marL="180340" algn="ctr">
                        <a:spcAft>
                          <a:spcPts val="0"/>
                        </a:spcAft>
                      </a:pPr>
                      <a:r>
                        <a:rPr lang="en-US" sz="1200" b="1" dirty="0">
                          <a:solidFill>
                            <a:srgbClr val="000000"/>
                          </a:solidFill>
                          <a:latin typeface="Times New Roman"/>
                          <a:ea typeface="Verdana"/>
                          <a:cs typeface="Times New Roman"/>
                        </a:rPr>
                        <a:t>Semester-</a:t>
                      </a:r>
                      <a:r>
                        <a:rPr lang="en-US" sz="1200" b="1" dirty="0" err="1">
                          <a:solidFill>
                            <a:srgbClr val="000000"/>
                          </a:solidFill>
                          <a:latin typeface="Times New Roman"/>
                          <a:ea typeface="Verdana"/>
                          <a:cs typeface="Times New Roman"/>
                        </a:rPr>
                        <a:t>I,Paper</a:t>
                      </a:r>
                      <a:r>
                        <a:rPr lang="en-US" sz="1200" b="1" dirty="0">
                          <a:solidFill>
                            <a:srgbClr val="000000"/>
                          </a:solidFill>
                          <a:latin typeface="Times New Roman"/>
                          <a:ea typeface="Verdana"/>
                          <a:cs typeface="Times New Roman"/>
                        </a:rPr>
                        <a:t>-I:BASIC HUMAN GENETICS</a:t>
                      </a:r>
                      <a:endParaRPr lang="en-US" sz="1000" b="1" dirty="0">
                        <a:latin typeface="Verdana"/>
                        <a:ea typeface="Verdana"/>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528777">
                <a:tc>
                  <a:txBody>
                    <a:bodyPr/>
                    <a:lstStyle/>
                    <a:p>
                      <a:pPr marL="180340" algn="ctr">
                        <a:spcAft>
                          <a:spcPts val="0"/>
                        </a:spcAft>
                      </a:pPr>
                      <a:r>
                        <a:rPr lang="en-US" sz="1200" b="1">
                          <a:solidFill>
                            <a:srgbClr val="000000"/>
                          </a:solidFill>
                          <a:latin typeface="Times New Roman"/>
                          <a:ea typeface="Verdana"/>
                          <a:cs typeface="Times New Roman"/>
                        </a:rPr>
                        <a:t>CO</a:t>
                      </a:r>
                      <a:endParaRPr lang="en-US" sz="1000" b="1">
                        <a:latin typeface="Verdana"/>
                        <a:ea typeface="Verdana"/>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80340" algn="ctr">
                        <a:spcAft>
                          <a:spcPts val="0"/>
                        </a:spcAft>
                      </a:pPr>
                      <a:r>
                        <a:rPr lang="en-US" sz="1200" b="1">
                          <a:solidFill>
                            <a:srgbClr val="000000"/>
                          </a:solidFill>
                          <a:latin typeface="Times New Roman"/>
                          <a:ea typeface="Verdana"/>
                          <a:cs typeface="Times New Roman"/>
                        </a:rPr>
                        <a:t>PO1</a:t>
                      </a:r>
                      <a:endParaRPr lang="en-US" sz="1000" b="1">
                        <a:latin typeface="Verdana"/>
                        <a:ea typeface="Verdana"/>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80340" algn="ctr">
                        <a:spcAft>
                          <a:spcPts val="0"/>
                        </a:spcAft>
                      </a:pPr>
                      <a:r>
                        <a:rPr lang="en-US" sz="1200" b="1">
                          <a:solidFill>
                            <a:srgbClr val="000000"/>
                          </a:solidFill>
                          <a:latin typeface="Times New Roman"/>
                          <a:ea typeface="Verdana"/>
                          <a:cs typeface="Times New Roman"/>
                        </a:rPr>
                        <a:t>PO2</a:t>
                      </a:r>
                      <a:endParaRPr lang="en-US" sz="1000" b="1">
                        <a:latin typeface="Verdana"/>
                        <a:ea typeface="Verdana"/>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80340" algn="ctr">
                        <a:spcAft>
                          <a:spcPts val="0"/>
                        </a:spcAft>
                      </a:pPr>
                      <a:r>
                        <a:rPr lang="en-US" sz="1200" b="1">
                          <a:solidFill>
                            <a:srgbClr val="000000"/>
                          </a:solidFill>
                          <a:latin typeface="Times New Roman"/>
                          <a:ea typeface="Verdana"/>
                          <a:cs typeface="Times New Roman"/>
                        </a:rPr>
                        <a:t>PO3</a:t>
                      </a:r>
                      <a:endParaRPr lang="en-US" sz="1000" b="1">
                        <a:latin typeface="Verdana"/>
                        <a:ea typeface="Verdana"/>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80340" algn="ctr">
                        <a:spcAft>
                          <a:spcPts val="0"/>
                        </a:spcAft>
                      </a:pPr>
                      <a:r>
                        <a:rPr lang="en-US" sz="1200" b="1">
                          <a:solidFill>
                            <a:srgbClr val="000000"/>
                          </a:solidFill>
                          <a:latin typeface="Times New Roman"/>
                          <a:ea typeface="Verdana"/>
                          <a:cs typeface="Times New Roman"/>
                        </a:rPr>
                        <a:t>PO4</a:t>
                      </a:r>
                      <a:endParaRPr lang="en-US" sz="1000" b="1">
                        <a:latin typeface="Verdana"/>
                        <a:ea typeface="Verdana"/>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80340" algn="ctr">
                        <a:spcAft>
                          <a:spcPts val="0"/>
                        </a:spcAft>
                      </a:pPr>
                      <a:r>
                        <a:rPr lang="en-US" sz="1200" b="1">
                          <a:solidFill>
                            <a:srgbClr val="000000"/>
                          </a:solidFill>
                          <a:latin typeface="Times New Roman"/>
                          <a:ea typeface="Verdana"/>
                          <a:cs typeface="Times New Roman"/>
                        </a:rPr>
                        <a:t>PO5</a:t>
                      </a:r>
                      <a:endParaRPr lang="en-US" sz="1000" b="1">
                        <a:latin typeface="Verdana"/>
                        <a:ea typeface="Verdana"/>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80340" algn="ctr">
                        <a:spcAft>
                          <a:spcPts val="0"/>
                        </a:spcAft>
                      </a:pPr>
                      <a:r>
                        <a:rPr lang="en-US" sz="1200" b="1">
                          <a:solidFill>
                            <a:srgbClr val="000000"/>
                          </a:solidFill>
                          <a:latin typeface="Times New Roman"/>
                          <a:ea typeface="Verdana"/>
                          <a:cs typeface="Times New Roman"/>
                        </a:rPr>
                        <a:t>PO6</a:t>
                      </a:r>
                      <a:endParaRPr lang="en-US" sz="1000" b="1">
                        <a:latin typeface="Verdana"/>
                        <a:ea typeface="Verdana"/>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80340" algn="ctr">
                        <a:spcAft>
                          <a:spcPts val="0"/>
                        </a:spcAft>
                      </a:pPr>
                      <a:r>
                        <a:rPr lang="en-US" sz="1200" b="1">
                          <a:solidFill>
                            <a:srgbClr val="000000"/>
                          </a:solidFill>
                          <a:latin typeface="Times New Roman"/>
                          <a:ea typeface="Verdana"/>
                          <a:cs typeface="Times New Roman"/>
                        </a:rPr>
                        <a:t>PO7</a:t>
                      </a:r>
                      <a:endParaRPr lang="en-US" sz="1000" b="1">
                        <a:latin typeface="Verdana"/>
                        <a:ea typeface="Verdana"/>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80340" algn="ctr">
                        <a:spcAft>
                          <a:spcPts val="0"/>
                        </a:spcAft>
                      </a:pPr>
                      <a:r>
                        <a:rPr lang="en-US" sz="1200" b="1">
                          <a:solidFill>
                            <a:srgbClr val="000000"/>
                          </a:solidFill>
                          <a:latin typeface="Times New Roman"/>
                          <a:ea typeface="Verdana"/>
                          <a:cs typeface="Times New Roman"/>
                        </a:rPr>
                        <a:t>PO8</a:t>
                      </a:r>
                      <a:endParaRPr lang="en-US" sz="1000" b="1">
                        <a:latin typeface="Verdana"/>
                        <a:ea typeface="Verdana"/>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528777">
                <a:tc>
                  <a:txBody>
                    <a:bodyPr/>
                    <a:lstStyle/>
                    <a:p>
                      <a:pPr marL="180340" algn="ctr">
                        <a:spcAft>
                          <a:spcPts val="0"/>
                        </a:spcAft>
                      </a:pPr>
                      <a:r>
                        <a:rPr lang="en-US" sz="1200" b="1">
                          <a:solidFill>
                            <a:srgbClr val="000000"/>
                          </a:solidFill>
                          <a:latin typeface="Times New Roman"/>
                          <a:ea typeface="Verdana"/>
                          <a:cs typeface="Times New Roman"/>
                        </a:rPr>
                        <a:t>CO1</a:t>
                      </a:r>
                      <a:endParaRPr lang="en-US" sz="1000" b="1">
                        <a:latin typeface="Verdana"/>
                        <a:ea typeface="Verdana"/>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a:solidFill>
                            <a:srgbClr val="000000"/>
                          </a:solidFill>
                          <a:latin typeface="Times New Roman"/>
                          <a:ea typeface="Verdana"/>
                          <a:cs typeface="Verdana"/>
                        </a:rPr>
                        <a:t>2</a:t>
                      </a:r>
                      <a:endParaRPr lang="en-US" sz="1100">
                        <a:latin typeface="Verdana"/>
                        <a:ea typeface="Verdana"/>
                        <a:cs typeface="Verdana"/>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a:solidFill>
                            <a:srgbClr val="000000"/>
                          </a:solidFill>
                          <a:latin typeface="Times New Roman"/>
                          <a:ea typeface="Verdana"/>
                          <a:cs typeface="Verdana"/>
                        </a:rPr>
                        <a:t>3</a:t>
                      </a:r>
                      <a:endParaRPr lang="en-US" sz="1100">
                        <a:latin typeface="Verdana"/>
                        <a:ea typeface="Verdana"/>
                        <a:cs typeface="Verdana"/>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a:solidFill>
                            <a:srgbClr val="000000"/>
                          </a:solidFill>
                          <a:latin typeface="Times New Roman"/>
                          <a:ea typeface="Verdana"/>
                          <a:cs typeface="Verdana"/>
                        </a:rPr>
                        <a:t>2</a:t>
                      </a:r>
                      <a:endParaRPr lang="en-US" sz="1100">
                        <a:latin typeface="Verdana"/>
                        <a:ea typeface="Verdana"/>
                        <a:cs typeface="Verdana"/>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a:solidFill>
                            <a:srgbClr val="000000"/>
                          </a:solidFill>
                          <a:latin typeface="Times New Roman"/>
                          <a:ea typeface="Verdana"/>
                          <a:cs typeface="Verdana"/>
                        </a:rPr>
                        <a:t>2.9</a:t>
                      </a:r>
                      <a:endParaRPr lang="en-US" sz="1100">
                        <a:latin typeface="Verdana"/>
                        <a:ea typeface="Verdana"/>
                        <a:cs typeface="Verdana"/>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a:solidFill>
                            <a:srgbClr val="000000"/>
                          </a:solidFill>
                          <a:latin typeface="Times New Roman"/>
                          <a:ea typeface="Verdana"/>
                          <a:cs typeface="Verdana"/>
                        </a:rPr>
                        <a:t>2</a:t>
                      </a:r>
                      <a:endParaRPr lang="en-US" sz="1100">
                        <a:latin typeface="Verdana"/>
                        <a:ea typeface="Verdana"/>
                        <a:cs typeface="Verdana"/>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a:solidFill>
                            <a:srgbClr val="000000"/>
                          </a:solidFill>
                          <a:latin typeface="Times New Roman"/>
                          <a:ea typeface="Verdana"/>
                          <a:cs typeface="Verdana"/>
                        </a:rPr>
                        <a:t>3</a:t>
                      </a:r>
                      <a:endParaRPr lang="en-US" sz="1100">
                        <a:latin typeface="Verdana"/>
                        <a:ea typeface="Verdana"/>
                        <a:cs typeface="Verdana"/>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a:solidFill>
                            <a:srgbClr val="000000"/>
                          </a:solidFill>
                          <a:latin typeface="Times New Roman"/>
                          <a:ea typeface="Verdana"/>
                          <a:cs typeface="Verdana"/>
                        </a:rPr>
                        <a:t>2</a:t>
                      </a:r>
                      <a:endParaRPr lang="en-US" sz="1100">
                        <a:latin typeface="Verdana"/>
                        <a:ea typeface="Verdana"/>
                        <a:cs typeface="Verdana"/>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a:solidFill>
                            <a:srgbClr val="000000"/>
                          </a:solidFill>
                          <a:latin typeface="Times New Roman"/>
                          <a:ea typeface="Verdana"/>
                          <a:cs typeface="Verdana"/>
                        </a:rPr>
                        <a:t>2.5</a:t>
                      </a:r>
                      <a:endParaRPr lang="en-US" sz="1100">
                        <a:latin typeface="Verdana"/>
                        <a:ea typeface="Verdana"/>
                        <a:cs typeface="Verdana"/>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528777">
                <a:tc>
                  <a:txBody>
                    <a:bodyPr/>
                    <a:lstStyle/>
                    <a:p>
                      <a:pPr marL="180340" algn="ctr">
                        <a:spcAft>
                          <a:spcPts val="0"/>
                        </a:spcAft>
                      </a:pPr>
                      <a:r>
                        <a:rPr lang="en-US" sz="1200" b="1">
                          <a:solidFill>
                            <a:srgbClr val="000000"/>
                          </a:solidFill>
                          <a:latin typeface="Times New Roman"/>
                          <a:ea typeface="Verdana"/>
                          <a:cs typeface="Times New Roman"/>
                        </a:rPr>
                        <a:t>CO2</a:t>
                      </a:r>
                      <a:endParaRPr lang="en-US" sz="1000" b="1">
                        <a:latin typeface="Verdana"/>
                        <a:ea typeface="Verdana"/>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a:solidFill>
                            <a:srgbClr val="000000"/>
                          </a:solidFill>
                          <a:latin typeface="Times New Roman"/>
                          <a:ea typeface="Verdana"/>
                          <a:cs typeface="Verdana"/>
                        </a:rPr>
                        <a:t>3</a:t>
                      </a:r>
                      <a:endParaRPr lang="en-US" sz="1100">
                        <a:latin typeface="Verdana"/>
                        <a:ea typeface="Verdana"/>
                        <a:cs typeface="Verdana"/>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a:solidFill>
                            <a:srgbClr val="000000"/>
                          </a:solidFill>
                          <a:latin typeface="Times New Roman"/>
                          <a:ea typeface="Verdana"/>
                          <a:cs typeface="Verdana"/>
                        </a:rPr>
                        <a:t>3</a:t>
                      </a:r>
                      <a:endParaRPr lang="en-US" sz="1100">
                        <a:latin typeface="Verdana"/>
                        <a:ea typeface="Verdana"/>
                        <a:cs typeface="Verdana"/>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a:solidFill>
                            <a:srgbClr val="000000"/>
                          </a:solidFill>
                          <a:latin typeface="Times New Roman"/>
                          <a:ea typeface="Verdana"/>
                          <a:cs typeface="Verdana"/>
                        </a:rPr>
                        <a:t>2</a:t>
                      </a:r>
                      <a:endParaRPr lang="en-US" sz="1100">
                        <a:latin typeface="Verdana"/>
                        <a:ea typeface="Verdana"/>
                        <a:cs typeface="Verdana"/>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a:solidFill>
                            <a:srgbClr val="000000"/>
                          </a:solidFill>
                          <a:latin typeface="Times New Roman"/>
                          <a:ea typeface="Verdana"/>
                          <a:cs typeface="Verdana"/>
                        </a:rPr>
                        <a:t>3</a:t>
                      </a:r>
                      <a:endParaRPr lang="en-US" sz="1100">
                        <a:latin typeface="Verdana"/>
                        <a:ea typeface="Verdana"/>
                        <a:cs typeface="Verdana"/>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a:solidFill>
                            <a:srgbClr val="000000"/>
                          </a:solidFill>
                          <a:latin typeface="Times New Roman"/>
                          <a:ea typeface="Verdana"/>
                          <a:cs typeface="Verdana"/>
                        </a:rPr>
                        <a:t>3</a:t>
                      </a:r>
                      <a:endParaRPr lang="en-US" sz="1100">
                        <a:latin typeface="Verdana"/>
                        <a:ea typeface="Verdana"/>
                        <a:cs typeface="Verdana"/>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a:solidFill>
                            <a:srgbClr val="000000"/>
                          </a:solidFill>
                          <a:latin typeface="Times New Roman"/>
                          <a:ea typeface="Verdana"/>
                          <a:cs typeface="Verdana"/>
                        </a:rPr>
                        <a:t>2.5</a:t>
                      </a:r>
                      <a:endParaRPr lang="en-US" sz="1100">
                        <a:latin typeface="Verdana"/>
                        <a:ea typeface="Verdana"/>
                        <a:cs typeface="Verdana"/>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a:solidFill>
                            <a:srgbClr val="000000"/>
                          </a:solidFill>
                          <a:latin typeface="Times New Roman"/>
                          <a:ea typeface="Verdana"/>
                          <a:cs typeface="Verdana"/>
                        </a:rPr>
                        <a:t>3</a:t>
                      </a:r>
                      <a:endParaRPr lang="en-US" sz="1100">
                        <a:latin typeface="Verdana"/>
                        <a:ea typeface="Verdana"/>
                        <a:cs typeface="Verdana"/>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a:solidFill>
                            <a:srgbClr val="000000"/>
                          </a:solidFill>
                          <a:latin typeface="Times New Roman"/>
                          <a:ea typeface="Verdana"/>
                          <a:cs typeface="Verdana"/>
                        </a:rPr>
                        <a:t>3</a:t>
                      </a:r>
                      <a:endParaRPr lang="en-US" sz="1100">
                        <a:latin typeface="Verdana"/>
                        <a:ea typeface="Verdana"/>
                        <a:cs typeface="Verdana"/>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528777">
                <a:tc>
                  <a:txBody>
                    <a:bodyPr/>
                    <a:lstStyle/>
                    <a:p>
                      <a:pPr marL="180340" algn="ctr">
                        <a:spcAft>
                          <a:spcPts val="0"/>
                        </a:spcAft>
                      </a:pPr>
                      <a:r>
                        <a:rPr lang="en-US" sz="1200" b="1">
                          <a:solidFill>
                            <a:srgbClr val="000000"/>
                          </a:solidFill>
                          <a:latin typeface="Times New Roman"/>
                          <a:ea typeface="Verdana"/>
                          <a:cs typeface="Times New Roman"/>
                        </a:rPr>
                        <a:t>CO3</a:t>
                      </a:r>
                      <a:endParaRPr lang="en-US" sz="1000" b="1">
                        <a:latin typeface="Verdana"/>
                        <a:ea typeface="Verdana"/>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a:solidFill>
                            <a:srgbClr val="000000"/>
                          </a:solidFill>
                          <a:latin typeface="Times New Roman"/>
                          <a:ea typeface="Verdana"/>
                          <a:cs typeface="Verdana"/>
                        </a:rPr>
                        <a:t>3</a:t>
                      </a:r>
                      <a:endParaRPr lang="en-US" sz="1100">
                        <a:latin typeface="Verdana"/>
                        <a:ea typeface="Verdana"/>
                        <a:cs typeface="Verdana"/>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a:solidFill>
                            <a:srgbClr val="000000"/>
                          </a:solidFill>
                          <a:latin typeface="Times New Roman"/>
                          <a:ea typeface="Verdana"/>
                          <a:cs typeface="Verdana"/>
                        </a:rPr>
                        <a:t>3</a:t>
                      </a:r>
                      <a:endParaRPr lang="en-US" sz="1100">
                        <a:latin typeface="Verdana"/>
                        <a:ea typeface="Verdana"/>
                        <a:cs typeface="Verdana"/>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a:solidFill>
                            <a:srgbClr val="000000"/>
                          </a:solidFill>
                          <a:latin typeface="Times New Roman"/>
                          <a:ea typeface="Verdana"/>
                          <a:cs typeface="Verdana"/>
                        </a:rPr>
                        <a:t>3</a:t>
                      </a:r>
                      <a:endParaRPr lang="en-US" sz="1100">
                        <a:latin typeface="Verdana"/>
                        <a:ea typeface="Verdana"/>
                        <a:cs typeface="Verdana"/>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a:solidFill>
                            <a:srgbClr val="000000"/>
                          </a:solidFill>
                          <a:latin typeface="Times New Roman"/>
                          <a:ea typeface="Verdana"/>
                          <a:cs typeface="Verdana"/>
                        </a:rPr>
                        <a:t>3</a:t>
                      </a:r>
                      <a:endParaRPr lang="en-US" sz="1100">
                        <a:latin typeface="Verdana"/>
                        <a:ea typeface="Verdana"/>
                        <a:cs typeface="Verdana"/>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a:solidFill>
                            <a:srgbClr val="000000"/>
                          </a:solidFill>
                          <a:latin typeface="Times New Roman"/>
                          <a:ea typeface="Verdana"/>
                          <a:cs typeface="Verdana"/>
                        </a:rPr>
                        <a:t>2.5</a:t>
                      </a:r>
                      <a:endParaRPr lang="en-US" sz="1100">
                        <a:latin typeface="Verdana"/>
                        <a:ea typeface="Verdana"/>
                        <a:cs typeface="Verdana"/>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a:solidFill>
                            <a:srgbClr val="000000"/>
                          </a:solidFill>
                          <a:latin typeface="Times New Roman"/>
                          <a:ea typeface="Verdana"/>
                          <a:cs typeface="Verdana"/>
                        </a:rPr>
                        <a:t>3</a:t>
                      </a:r>
                      <a:endParaRPr lang="en-US" sz="1100">
                        <a:latin typeface="Verdana"/>
                        <a:ea typeface="Verdana"/>
                        <a:cs typeface="Verdana"/>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a:solidFill>
                            <a:srgbClr val="000000"/>
                          </a:solidFill>
                          <a:latin typeface="Times New Roman"/>
                          <a:ea typeface="Verdana"/>
                          <a:cs typeface="Verdana"/>
                        </a:rPr>
                        <a:t>3</a:t>
                      </a:r>
                      <a:endParaRPr lang="en-US" sz="1100">
                        <a:latin typeface="Verdana"/>
                        <a:ea typeface="Verdana"/>
                        <a:cs typeface="Verdana"/>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a:solidFill>
                            <a:srgbClr val="000000"/>
                          </a:solidFill>
                          <a:latin typeface="Times New Roman"/>
                          <a:ea typeface="Verdana"/>
                          <a:cs typeface="Verdana"/>
                        </a:rPr>
                        <a:t>3</a:t>
                      </a:r>
                      <a:endParaRPr lang="en-US" sz="1100">
                        <a:latin typeface="Verdana"/>
                        <a:ea typeface="Verdana"/>
                        <a:cs typeface="Verdana"/>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528777">
                <a:tc>
                  <a:txBody>
                    <a:bodyPr/>
                    <a:lstStyle/>
                    <a:p>
                      <a:pPr marL="180340" algn="ctr">
                        <a:spcAft>
                          <a:spcPts val="0"/>
                        </a:spcAft>
                      </a:pPr>
                      <a:r>
                        <a:rPr lang="en-US" sz="1200" b="1">
                          <a:solidFill>
                            <a:srgbClr val="000000"/>
                          </a:solidFill>
                          <a:latin typeface="Times New Roman"/>
                          <a:ea typeface="Verdana"/>
                          <a:cs typeface="Times New Roman"/>
                        </a:rPr>
                        <a:t>CO4</a:t>
                      </a:r>
                      <a:endParaRPr lang="en-US" sz="1000" b="1">
                        <a:latin typeface="Verdana"/>
                        <a:ea typeface="Verdana"/>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a:solidFill>
                            <a:srgbClr val="000000"/>
                          </a:solidFill>
                          <a:latin typeface="Times New Roman"/>
                          <a:ea typeface="Verdana"/>
                          <a:cs typeface="Verdana"/>
                        </a:rPr>
                        <a:t>3</a:t>
                      </a:r>
                      <a:endParaRPr lang="en-US" sz="1100">
                        <a:latin typeface="Verdana"/>
                        <a:ea typeface="Verdana"/>
                        <a:cs typeface="Verdana"/>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a:solidFill>
                            <a:srgbClr val="000000"/>
                          </a:solidFill>
                          <a:latin typeface="Times New Roman"/>
                          <a:ea typeface="Verdana"/>
                          <a:cs typeface="Verdana"/>
                        </a:rPr>
                        <a:t>3</a:t>
                      </a:r>
                      <a:endParaRPr lang="en-US" sz="1100">
                        <a:latin typeface="Verdana"/>
                        <a:ea typeface="Verdana"/>
                        <a:cs typeface="Verdana"/>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a:solidFill>
                            <a:srgbClr val="000000"/>
                          </a:solidFill>
                          <a:latin typeface="Times New Roman"/>
                          <a:ea typeface="Verdana"/>
                          <a:cs typeface="Verdana"/>
                        </a:rPr>
                        <a:t>2.7</a:t>
                      </a:r>
                      <a:endParaRPr lang="en-US" sz="1100">
                        <a:latin typeface="Verdana"/>
                        <a:ea typeface="Verdana"/>
                        <a:cs typeface="Verdana"/>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a:solidFill>
                            <a:srgbClr val="000000"/>
                          </a:solidFill>
                          <a:latin typeface="Times New Roman"/>
                          <a:ea typeface="Verdana"/>
                          <a:cs typeface="Verdana"/>
                        </a:rPr>
                        <a:t>2.5</a:t>
                      </a:r>
                      <a:endParaRPr lang="en-US" sz="1100">
                        <a:latin typeface="Verdana"/>
                        <a:ea typeface="Verdana"/>
                        <a:cs typeface="Verdana"/>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a:solidFill>
                            <a:srgbClr val="000000"/>
                          </a:solidFill>
                          <a:latin typeface="Times New Roman"/>
                          <a:ea typeface="Verdana"/>
                          <a:cs typeface="Verdana"/>
                        </a:rPr>
                        <a:t>2</a:t>
                      </a:r>
                      <a:endParaRPr lang="en-US" sz="1100">
                        <a:latin typeface="Verdana"/>
                        <a:ea typeface="Verdana"/>
                        <a:cs typeface="Verdana"/>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a:solidFill>
                            <a:srgbClr val="000000"/>
                          </a:solidFill>
                          <a:latin typeface="Times New Roman"/>
                          <a:ea typeface="Verdana"/>
                          <a:cs typeface="Verdana"/>
                        </a:rPr>
                        <a:t>2.5</a:t>
                      </a:r>
                      <a:endParaRPr lang="en-US" sz="1100">
                        <a:latin typeface="Verdana"/>
                        <a:ea typeface="Verdana"/>
                        <a:cs typeface="Verdana"/>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a:solidFill>
                            <a:srgbClr val="000000"/>
                          </a:solidFill>
                          <a:latin typeface="Times New Roman"/>
                          <a:ea typeface="Verdana"/>
                          <a:cs typeface="Verdana"/>
                        </a:rPr>
                        <a:t>3</a:t>
                      </a:r>
                      <a:endParaRPr lang="en-US" sz="1100">
                        <a:latin typeface="Verdana"/>
                        <a:ea typeface="Verdana"/>
                        <a:cs typeface="Verdana"/>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a:solidFill>
                            <a:srgbClr val="000000"/>
                          </a:solidFill>
                          <a:latin typeface="Times New Roman"/>
                          <a:ea typeface="Verdana"/>
                          <a:cs typeface="Verdana"/>
                        </a:rPr>
                        <a:t>3</a:t>
                      </a:r>
                      <a:endParaRPr lang="en-US" sz="1100">
                        <a:latin typeface="Verdana"/>
                        <a:ea typeface="Verdana"/>
                        <a:cs typeface="Verdana"/>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528777">
                <a:tc>
                  <a:txBody>
                    <a:bodyPr/>
                    <a:lstStyle/>
                    <a:p>
                      <a:pPr marL="180340" algn="ctr">
                        <a:spcAft>
                          <a:spcPts val="0"/>
                        </a:spcAft>
                      </a:pPr>
                      <a:r>
                        <a:rPr lang="en-US" sz="1200" b="1" dirty="0">
                          <a:solidFill>
                            <a:srgbClr val="000000"/>
                          </a:solidFill>
                          <a:latin typeface="Times New Roman"/>
                          <a:ea typeface="Verdana"/>
                          <a:cs typeface="Times New Roman"/>
                        </a:rPr>
                        <a:t>CO5</a:t>
                      </a:r>
                      <a:endParaRPr lang="en-US" sz="1000" b="1" dirty="0">
                        <a:latin typeface="Verdana"/>
                        <a:ea typeface="Verdana"/>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a:solidFill>
                            <a:srgbClr val="000000"/>
                          </a:solidFill>
                          <a:latin typeface="Times New Roman"/>
                          <a:ea typeface="Verdana"/>
                          <a:cs typeface="Verdana"/>
                        </a:rPr>
                        <a:t>3</a:t>
                      </a:r>
                      <a:endParaRPr lang="en-US" sz="1100">
                        <a:latin typeface="Verdana"/>
                        <a:ea typeface="Verdana"/>
                        <a:cs typeface="Verdana"/>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a:solidFill>
                            <a:srgbClr val="000000"/>
                          </a:solidFill>
                          <a:latin typeface="Times New Roman"/>
                          <a:ea typeface="Verdana"/>
                          <a:cs typeface="Verdana"/>
                        </a:rPr>
                        <a:t>3</a:t>
                      </a:r>
                      <a:endParaRPr lang="en-US" sz="1100">
                        <a:latin typeface="Verdana"/>
                        <a:ea typeface="Verdana"/>
                        <a:cs typeface="Verdana"/>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a:solidFill>
                            <a:srgbClr val="000000"/>
                          </a:solidFill>
                          <a:latin typeface="Times New Roman"/>
                          <a:ea typeface="Verdana"/>
                          <a:cs typeface="Verdana"/>
                        </a:rPr>
                        <a:t>3</a:t>
                      </a:r>
                      <a:endParaRPr lang="en-US" sz="1100">
                        <a:latin typeface="Verdana"/>
                        <a:ea typeface="Verdana"/>
                        <a:cs typeface="Verdana"/>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a:solidFill>
                            <a:srgbClr val="000000"/>
                          </a:solidFill>
                          <a:latin typeface="Times New Roman"/>
                          <a:ea typeface="Verdana"/>
                          <a:cs typeface="Verdana"/>
                        </a:rPr>
                        <a:t>3</a:t>
                      </a:r>
                      <a:endParaRPr lang="en-US" sz="1100">
                        <a:latin typeface="Verdana"/>
                        <a:ea typeface="Verdana"/>
                        <a:cs typeface="Verdana"/>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a:solidFill>
                            <a:srgbClr val="000000"/>
                          </a:solidFill>
                          <a:latin typeface="Times New Roman"/>
                          <a:ea typeface="Verdana"/>
                          <a:cs typeface="Verdana"/>
                        </a:rPr>
                        <a:t>3</a:t>
                      </a:r>
                      <a:endParaRPr lang="en-US" sz="1100">
                        <a:latin typeface="Verdana"/>
                        <a:ea typeface="Verdana"/>
                        <a:cs typeface="Verdana"/>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a:solidFill>
                            <a:srgbClr val="000000"/>
                          </a:solidFill>
                          <a:latin typeface="Times New Roman"/>
                          <a:ea typeface="Verdana"/>
                          <a:cs typeface="Verdana"/>
                        </a:rPr>
                        <a:t>3</a:t>
                      </a:r>
                      <a:endParaRPr lang="en-US" sz="1100">
                        <a:latin typeface="Verdana"/>
                        <a:ea typeface="Verdana"/>
                        <a:cs typeface="Verdana"/>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a:solidFill>
                            <a:srgbClr val="000000"/>
                          </a:solidFill>
                          <a:latin typeface="Times New Roman"/>
                          <a:ea typeface="Verdana"/>
                          <a:cs typeface="Verdana"/>
                        </a:rPr>
                        <a:t>3</a:t>
                      </a:r>
                      <a:endParaRPr lang="en-US" sz="1100">
                        <a:latin typeface="Verdana"/>
                        <a:ea typeface="Verdana"/>
                        <a:cs typeface="Verdana"/>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dirty="0">
                          <a:solidFill>
                            <a:srgbClr val="000000"/>
                          </a:solidFill>
                          <a:latin typeface="Times New Roman"/>
                          <a:ea typeface="Verdana"/>
                          <a:cs typeface="Verdana"/>
                        </a:rPr>
                        <a:t>3</a:t>
                      </a:r>
                      <a:endParaRPr lang="en-US" sz="1100" dirty="0">
                        <a:latin typeface="Verdana"/>
                        <a:ea typeface="Verdana"/>
                        <a:cs typeface="Verdana"/>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bl>
          </a:graphicData>
        </a:graphic>
      </p:graphicFrame>
      <p:sp>
        <p:nvSpPr>
          <p:cNvPr id="4" name="Slide Number Placeholder 3"/>
          <p:cNvSpPr>
            <a:spLocks noGrp="1"/>
          </p:cNvSpPr>
          <p:nvPr>
            <p:ph type="sldNum" sz="quarter" idx="12"/>
          </p:nvPr>
        </p:nvSpPr>
        <p:spPr/>
        <p:txBody>
          <a:bodyPr/>
          <a:lstStyle/>
          <a:p>
            <a:fld id="{3E7E494A-E818-4FC3-92CA-89357DA13C65}" type="slidenum">
              <a:rPr lang="en-IN" smtClean="0"/>
              <a:pPr/>
              <a:t>16</a:t>
            </a:fld>
            <a:endParaRPr lang="en-IN"/>
          </a:p>
        </p:txBody>
      </p:sp>
      <p:graphicFrame>
        <p:nvGraphicFramePr>
          <p:cNvPr id="6" name="Table 5"/>
          <p:cNvGraphicFramePr>
            <a:graphicFrameLocks noGrp="1"/>
          </p:cNvGraphicFramePr>
          <p:nvPr/>
        </p:nvGraphicFramePr>
        <p:xfrm>
          <a:off x="450932" y="4628969"/>
          <a:ext cx="10559446" cy="1947196"/>
        </p:xfrm>
        <a:graphic>
          <a:graphicData uri="http://schemas.openxmlformats.org/drawingml/2006/table">
            <a:tbl>
              <a:tblPr/>
              <a:tblGrid>
                <a:gridCol w="5279723">
                  <a:extLst>
                    <a:ext uri="{9D8B030D-6E8A-4147-A177-3AD203B41FA5}">
                      <a16:colId xmlns:a16="http://schemas.microsoft.com/office/drawing/2014/main" xmlns="" val="20000"/>
                    </a:ext>
                  </a:extLst>
                </a:gridCol>
                <a:gridCol w="5279723">
                  <a:extLst>
                    <a:ext uri="{9D8B030D-6E8A-4147-A177-3AD203B41FA5}">
                      <a16:colId xmlns:a16="http://schemas.microsoft.com/office/drawing/2014/main" xmlns="" val="20001"/>
                    </a:ext>
                  </a:extLst>
                </a:gridCol>
              </a:tblGrid>
              <a:tr h="252835">
                <a:tc>
                  <a:txBody>
                    <a:bodyPr/>
                    <a:lstStyle/>
                    <a:p>
                      <a:pPr marL="69850" algn="ctr">
                        <a:lnSpc>
                          <a:spcPts val="1280"/>
                        </a:lnSpc>
                        <a:spcAft>
                          <a:spcPts val="0"/>
                        </a:spcAft>
                      </a:pPr>
                      <a:r>
                        <a:rPr lang="en-US" sz="1200" b="1" dirty="0">
                          <a:latin typeface="Times New Roman"/>
                          <a:ea typeface="Verdana"/>
                          <a:cs typeface="Verdana"/>
                        </a:rPr>
                        <a:t>Action</a:t>
                      </a:r>
                      <a:r>
                        <a:rPr lang="en-US" sz="1200" b="1" spc="-10" dirty="0">
                          <a:latin typeface="Times New Roman"/>
                          <a:ea typeface="Verdana"/>
                          <a:cs typeface="Verdana"/>
                        </a:rPr>
                        <a:t> </a:t>
                      </a:r>
                      <a:r>
                        <a:rPr lang="en-US" sz="1200" b="1" dirty="0">
                          <a:latin typeface="Times New Roman"/>
                          <a:ea typeface="Verdana"/>
                          <a:cs typeface="Verdana"/>
                        </a:rPr>
                        <a:t>verb/</a:t>
                      </a:r>
                      <a:r>
                        <a:rPr lang="en-US" sz="1200" b="1" spc="-5" dirty="0">
                          <a:latin typeface="Times New Roman"/>
                          <a:ea typeface="Verdana"/>
                          <a:cs typeface="Verdana"/>
                        </a:rPr>
                        <a:t> </a:t>
                      </a:r>
                      <a:r>
                        <a:rPr lang="en-US" sz="1200" b="1" dirty="0">
                          <a:latin typeface="Times New Roman"/>
                          <a:ea typeface="Verdana"/>
                          <a:cs typeface="Verdana"/>
                        </a:rPr>
                        <a:t>Keywords</a:t>
                      </a:r>
                      <a:r>
                        <a:rPr lang="en-US" sz="1200" b="1" spc="5" dirty="0">
                          <a:latin typeface="Times New Roman"/>
                          <a:ea typeface="Verdana"/>
                          <a:cs typeface="Verdana"/>
                        </a:rPr>
                        <a:t> </a:t>
                      </a:r>
                      <a:r>
                        <a:rPr lang="en-US" sz="1200" b="1" dirty="0">
                          <a:latin typeface="Times New Roman"/>
                          <a:ea typeface="Verdana"/>
                          <a:cs typeface="Verdana"/>
                        </a:rPr>
                        <a:t>Used</a:t>
                      </a:r>
                      <a:r>
                        <a:rPr lang="en-US" sz="1200" b="1" spc="-10" dirty="0">
                          <a:latin typeface="Times New Roman"/>
                          <a:ea typeface="Verdana"/>
                          <a:cs typeface="Verdana"/>
                        </a:rPr>
                        <a:t> </a:t>
                      </a:r>
                      <a:r>
                        <a:rPr lang="en-US" sz="1200" b="1" dirty="0">
                          <a:latin typeface="Times New Roman"/>
                          <a:ea typeface="Verdana"/>
                          <a:cs typeface="Verdana"/>
                        </a:rPr>
                        <a:t>in</a:t>
                      </a:r>
                      <a:r>
                        <a:rPr lang="en-US" sz="1200" b="1" spc="-5" dirty="0">
                          <a:latin typeface="Times New Roman"/>
                          <a:ea typeface="Verdana"/>
                          <a:cs typeface="Verdana"/>
                        </a:rPr>
                        <a:t> </a:t>
                      </a:r>
                      <a:r>
                        <a:rPr lang="en-US" sz="1200" b="1" dirty="0">
                          <a:latin typeface="Times New Roman"/>
                          <a:ea typeface="Verdana"/>
                          <a:cs typeface="Verdana"/>
                        </a:rPr>
                        <a:t>Writing</a:t>
                      </a:r>
                      <a:r>
                        <a:rPr lang="en-US" sz="1200" b="1" spc="-5" dirty="0">
                          <a:latin typeface="Times New Roman"/>
                          <a:ea typeface="Verdana"/>
                          <a:cs typeface="Verdana"/>
                        </a:rPr>
                        <a:t> </a:t>
                      </a:r>
                      <a:r>
                        <a:rPr lang="en-US" sz="1200" b="1" dirty="0">
                          <a:latin typeface="Times New Roman"/>
                          <a:ea typeface="Verdana"/>
                          <a:cs typeface="Verdana"/>
                        </a:rPr>
                        <a:t>Cos</a:t>
                      </a:r>
                      <a:endParaRPr lang="en-US" sz="1100" dirty="0">
                        <a:latin typeface="Verdana"/>
                        <a:ea typeface="Verdana"/>
                        <a:cs typeface="Verdana"/>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7330" marR="221615" algn="ctr">
                        <a:lnSpc>
                          <a:spcPts val="1280"/>
                        </a:lnSpc>
                        <a:spcAft>
                          <a:spcPts val="0"/>
                        </a:spcAft>
                      </a:pPr>
                      <a:r>
                        <a:rPr lang="en-US" sz="1200" b="1" dirty="0">
                          <a:latin typeface="Times New Roman"/>
                          <a:ea typeface="Verdana"/>
                          <a:cs typeface="Verdana"/>
                        </a:rPr>
                        <a:t>Mapping</a:t>
                      </a:r>
                      <a:r>
                        <a:rPr lang="en-US" sz="1200" b="1" spc="-10" dirty="0">
                          <a:latin typeface="Times New Roman"/>
                          <a:ea typeface="Verdana"/>
                          <a:cs typeface="Verdana"/>
                        </a:rPr>
                        <a:t> </a:t>
                      </a:r>
                      <a:r>
                        <a:rPr lang="en-US" sz="1200" b="1" dirty="0">
                          <a:latin typeface="Times New Roman"/>
                          <a:ea typeface="Verdana"/>
                          <a:cs typeface="Verdana"/>
                        </a:rPr>
                        <a:t>Level</a:t>
                      </a:r>
                      <a:endParaRPr lang="en-US" sz="1100" dirty="0">
                        <a:latin typeface="Verdana"/>
                        <a:ea typeface="Verdana"/>
                        <a:cs typeface="Verdana"/>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406369">
                <a:tc>
                  <a:txBody>
                    <a:bodyPr/>
                    <a:lstStyle/>
                    <a:p>
                      <a:pPr marL="69850" algn="ctr">
                        <a:lnSpc>
                          <a:spcPts val="1315"/>
                        </a:lnSpc>
                        <a:spcAft>
                          <a:spcPts val="0"/>
                        </a:spcAft>
                      </a:pPr>
                      <a:r>
                        <a:rPr lang="en-US" sz="1200" dirty="0">
                          <a:latin typeface="Times New Roman"/>
                          <a:ea typeface="Verdana"/>
                          <a:cs typeface="Verdana"/>
                        </a:rPr>
                        <a:t>Keywords/action</a:t>
                      </a:r>
                      <a:r>
                        <a:rPr lang="en-US" sz="1200" spc="125" dirty="0">
                          <a:latin typeface="Times New Roman"/>
                          <a:ea typeface="Verdana"/>
                          <a:cs typeface="Verdana"/>
                        </a:rPr>
                        <a:t> </a:t>
                      </a:r>
                      <a:r>
                        <a:rPr lang="en-US" sz="1200" dirty="0">
                          <a:latin typeface="Times New Roman"/>
                          <a:ea typeface="Verdana"/>
                          <a:cs typeface="Verdana"/>
                        </a:rPr>
                        <a:t>verb</a:t>
                      </a:r>
                      <a:r>
                        <a:rPr lang="en-US" sz="1200" spc="115" dirty="0">
                          <a:latin typeface="Times New Roman"/>
                          <a:ea typeface="Verdana"/>
                          <a:cs typeface="Verdana"/>
                        </a:rPr>
                        <a:t> </a:t>
                      </a:r>
                      <a:r>
                        <a:rPr lang="en-US" sz="1200" dirty="0">
                          <a:latin typeface="Times New Roman"/>
                          <a:ea typeface="Verdana"/>
                          <a:cs typeface="Verdana"/>
                        </a:rPr>
                        <a:t>of</a:t>
                      </a:r>
                      <a:r>
                        <a:rPr lang="en-US" sz="1200" spc="145" dirty="0">
                          <a:latin typeface="Times New Roman"/>
                          <a:ea typeface="Verdana"/>
                          <a:cs typeface="Verdana"/>
                        </a:rPr>
                        <a:t> </a:t>
                      </a:r>
                      <a:r>
                        <a:rPr lang="en-US" sz="1200" dirty="0">
                          <a:latin typeface="Times New Roman"/>
                          <a:ea typeface="Verdana"/>
                          <a:cs typeface="Verdana"/>
                        </a:rPr>
                        <a:t>the</a:t>
                      </a:r>
                      <a:r>
                        <a:rPr lang="en-US" sz="1200" spc="115" dirty="0">
                          <a:latin typeface="Times New Roman"/>
                          <a:ea typeface="Verdana"/>
                          <a:cs typeface="Verdana"/>
                        </a:rPr>
                        <a:t> </a:t>
                      </a:r>
                      <a:r>
                        <a:rPr lang="en-US" sz="1200" dirty="0">
                          <a:latin typeface="Times New Roman"/>
                          <a:ea typeface="Verdana"/>
                          <a:cs typeface="Verdana"/>
                        </a:rPr>
                        <a:t>Course</a:t>
                      </a:r>
                      <a:r>
                        <a:rPr lang="en-US" sz="1200" spc="105" dirty="0">
                          <a:latin typeface="Times New Roman"/>
                          <a:ea typeface="Verdana"/>
                          <a:cs typeface="Verdana"/>
                        </a:rPr>
                        <a:t> </a:t>
                      </a:r>
                      <a:r>
                        <a:rPr lang="en-US" sz="1200" dirty="0">
                          <a:latin typeface="Times New Roman"/>
                          <a:ea typeface="Verdana"/>
                          <a:cs typeface="Verdana"/>
                        </a:rPr>
                        <a:t>Outcome</a:t>
                      </a:r>
                      <a:r>
                        <a:rPr lang="en-US" sz="1200" spc="125" dirty="0">
                          <a:latin typeface="Times New Roman"/>
                          <a:ea typeface="Verdana"/>
                          <a:cs typeface="Verdana"/>
                        </a:rPr>
                        <a:t> </a:t>
                      </a:r>
                      <a:r>
                        <a:rPr lang="en-US" sz="1200" dirty="0">
                          <a:latin typeface="Times New Roman"/>
                          <a:ea typeface="Verdana"/>
                          <a:cs typeface="Verdana"/>
                        </a:rPr>
                        <a:t>is</a:t>
                      </a:r>
                      <a:r>
                        <a:rPr lang="en-US" sz="1200" spc="145" dirty="0">
                          <a:latin typeface="Times New Roman"/>
                          <a:ea typeface="Verdana"/>
                          <a:cs typeface="Verdana"/>
                        </a:rPr>
                        <a:t> </a:t>
                      </a:r>
                      <a:r>
                        <a:rPr lang="en-US" sz="1200" dirty="0">
                          <a:latin typeface="Times New Roman"/>
                          <a:ea typeface="Verdana"/>
                          <a:cs typeface="Verdana"/>
                        </a:rPr>
                        <a:t>not</a:t>
                      </a:r>
                      <a:r>
                        <a:rPr lang="en-US" sz="1200" spc="125" dirty="0">
                          <a:latin typeface="Times New Roman"/>
                          <a:ea typeface="Verdana"/>
                          <a:cs typeface="Verdana"/>
                        </a:rPr>
                        <a:t> </a:t>
                      </a:r>
                      <a:r>
                        <a:rPr lang="en-US" sz="1200" dirty="0">
                          <a:latin typeface="Times New Roman"/>
                          <a:ea typeface="Verdana"/>
                          <a:cs typeface="Verdana"/>
                        </a:rPr>
                        <a:t>related</a:t>
                      </a:r>
                      <a:r>
                        <a:rPr lang="en-US" sz="1200" spc="125" dirty="0">
                          <a:latin typeface="Times New Roman"/>
                          <a:ea typeface="Verdana"/>
                          <a:cs typeface="Verdana"/>
                        </a:rPr>
                        <a:t> </a:t>
                      </a:r>
                      <a:r>
                        <a:rPr lang="en-US" sz="1200" dirty="0">
                          <a:latin typeface="Times New Roman"/>
                          <a:ea typeface="Verdana"/>
                          <a:cs typeface="Verdana"/>
                        </a:rPr>
                        <a:t>to</a:t>
                      </a:r>
                      <a:r>
                        <a:rPr lang="en-US" sz="1200" spc="125" dirty="0">
                          <a:latin typeface="Times New Roman"/>
                          <a:ea typeface="Verdana"/>
                          <a:cs typeface="Verdana"/>
                        </a:rPr>
                        <a:t> </a:t>
                      </a:r>
                      <a:r>
                        <a:rPr lang="en-US" sz="1200" dirty="0">
                          <a:latin typeface="Times New Roman"/>
                          <a:ea typeface="Verdana"/>
                          <a:cs typeface="Verdana"/>
                        </a:rPr>
                        <a:t>the</a:t>
                      </a:r>
                      <a:endParaRPr lang="en-US" sz="1100" dirty="0">
                        <a:latin typeface="Verdana"/>
                        <a:ea typeface="Verdana"/>
                        <a:cs typeface="Verdana"/>
                      </a:endParaRPr>
                    </a:p>
                    <a:p>
                      <a:pPr marL="69850" algn="ctr">
                        <a:lnSpc>
                          <a:spcPts val="1345"/>
                        </a:lnSpc>
                        <a:spcAft>
                          <a:spcPts val="0"/>
                        </a:spcAft>
                      </a:pPr>
                      <a:r>
                        <a:rPr lang="en-US" sz="1200" dirty="0">
                          <a:latin typeface="Times New Roman"/>
                          <a:ea typeface="Verdana"/>
                          <a:cs typeface="Verdana"/>
                        </a:rPr>
                        <a:t>action</a:t>
                      </a:r>
                      <a:r>
                        <a:rPr lang="en-US" sz="1200" spc="-5" dirty="0">
                          <a:latin typeface="Times New Roman"/>
                          <a:ea typeface="Verdana"/>
                          <a:cs typeface="Verdana"/>
                        </a:rPr>
                        <a:t> </a:t>
                      </a:r>
                      <a:r>
                        <a:rPr lang="en-US" sz="1200" dirty="0">
                          <a:latin typeface="Times New Roman"/>
                          <a:ea typeface="Verdana"/>
                          <a:cs typeface="Verdana"/>
                        </a:rPr>
                        <a:t>verb</a:t>
                      </a:r>
                      <a:r>
                        <a:rPr lang="en-US" sz="1200" spc="-5" dirty="0">
                          <a:latin typeface="Times New Roman"/>
                          <a:ea typeface="Verdana"/>
                          <a:cs typeface="Verdana"/>
                        </a:rPr>
                        <a:t> </a:t>
                      </a:r>
                      <a:r>
                        <a:rPr lang="en-US" sz="1200" dirty="0">
                          <a:latin typeface="Times New Roman"/>
                          <a:ea typeface="Verdana"/>
                          <a:cs typeface="Verdana"/>
                        </a:rPr>
                        <a:t>of</a:t>
                      </a:r>
                      <a:r>
                        <a:rPr lang="en-US" sz="1200" spc="-15" dirty="0">
                          <a:latin typeface="Times New Roman"/>
                          <a:ea typeface="Verdana"/>
                          <a:cs typeface="Verdana"/>
                        </a:rPr>
                        <a:t> </a:t>
                      </a:r>
                      <a:r>
                        <a:rPr lang="en-US" sz="1200" dirty="0">
                          <a:latin typeface="Times New Roman"/>
                          <a:ea typeface="Verdana"/>
                          <a:cs typeface="Verdana"/>
                        </a:rPr>
                        <a:t>Program</a:t>
                      </a:r>
                      <a:r>
                        <a:rPr lang="en-US" sz="1200" spc="-5" dirty="0">
                          <a:latin typeface="Times New Roman"/>
                          <a:ea typeface="Verdana"/>
                          <a:cs typeface="Verdana"/>
                        </a:rPr>
                        <a:t> </a:t>
                      </a:r>
                      <a:r>
                        <a:rPr lang="en-US" sz="1200" dirty="0">
                          <a:latin typeface="Times New Roman"/>
                          <a:ea typeface="Verdana"/>
                          <a:cs typeface="Verdana"/>
                        </a:rPr>
                        <a:t>Outcomes</a:t>
                      </a:r>
                      <a:endParaRPr lang="en-US" sz="1100" dirty="0">
                        <a:latin typeface="Verdana"/>
                        <a:ea typeface="Verdana"/>
                        <a:cs typeface="Verdana"/>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6695" marR="221615" algn="ctr">
                        <a:lnSpc>
                          <a:spcPts val="1325"/>
                        </a:lnSpc>
                        <a:spcAft>
                          <a:spcPts val="0"/>
                        </a:spcAft>
                      </a:pPr>
                      <a:r>
                        <a:rPr lang="en-US" sz="1200" dirty="0">
                          <a:latin typeface="Times New Roman"/>
                          <a:ea typeface="Verdana"/>
                          <a:cs typeface="Verdana"/>
                        </a:rPr>
                        <a:t>‘-’</a:t>
                      </a:r>
                      <a:endParaRPr lang="en-US" sz="1100" dirty="0">
                        <a:latin typeface="Verdana"/>
                        <a:ea typeface="Verdana"/>
                        <a:cs typeface="Verdana"/>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252835">
                <a:tc>
                  <a:txBody>
                    <a:bodyPr/>
                    <a:lstStyle/>
                    <a:p>
                      <a:pPr marL="69850" algn="ctr">
                        <a:lnSpc>
                          <a:spcPts val="1280"/>
                        </a:lnSpc>
                        <a:spcAft>
                          <a:spcPts val="0"/>
                        </a:spcAft>
                      </a:pPr>
                      <a:r>
                        <a:rPr lang="en-US" sz="1200">
                          <a:latin typeface="Times New Roman"/>
                          <a:ea typeface="Verdana"/>
                          <a:cs typeface="Verdana"/>
                        </a:rPr>
                        <a:t>Part</a:t>
                      </a:r>
                      <a:r>
                        <a:rPr lang="en-US" sz="1200" spc="-10">
                          <a:latin typeface="Times New Roman"/>
                          <a:ea typeface="Verdana"/>
                          <a:cs typeface="Verdana"/>
                        </a:rPr>
                        <a:t> </a:t>
                      </a:r>
                      <a:r>
                        <a:rPr lang="en-US" sz="1200">
                          <a:latin typeface="Times New Roman"/>
                          <a:ea typeface="Verdana"/>
                          <a:cs typeface="Verdana"/>
                        </a:rPr>
                        <a:t>of</a:t>
                      </a:r>
                      <a:r>
                        <a:rPr lang="en-US" sz="1200" spc="-10">
                          <a:latin typeface="Times New Roman"/>
                          <a:ea typeface="Verdana"/>
                          <a:cs typeface="Verdana"/>
                        </a:rPr>
                        <a:t> </a:t>
                      </a:r>
                      <a:r>
                        <a:rPr lang="en-US" sz="1200">
                          <a:latin typeface="Times New Roman"/>
                          <a:ea typeface="Verdana"/>
                          <a:cs typeface="Verdana"/>
                        </a:rPr>
                        <a:t>PO</a:t>
                      </a:r>
                      <a:r>
                        <a:rPr lang="en-US" sz="1200" spc="-5">
                          <a:latin typeface="Times New Roman"/>
                          <a:ea typeface="Verdana"/>
                          <a:cs typeface="Verdana"/>
                        </a:rPr>
                        <a:t> </a:t>
                      </a:r>
                      <a:r>
                        <a:rPr lang="en-US" sz="1200">
                          <a:latin typeface="Times New Roman"/>
                          <a:ea typeface="Verdana"/>
                          <a:cs typeface="Verdana"/>
                        </a:rPr>
                        <a:t>is</a:t>
                      </a:r>
                      <a:r>
                        <a:rPr lang="en-US" sz="1200" spc="-5">
                          <a:latin typeface="Times New Roman"/>
                          <a:ea typeface="Verdana"/>
                          <a:cs typeface="Verdana"/>
                        </a:rPr>
                        <a:t> </a:t>
                      </a:r>
                      <a:r>
                        <a:rPr lang="en-US" sz="1200">
                          <a:latin typeface="Times New Roman"/>
                          <a:ea typeface="Verdana"/>
                          <a:cs typeface="Verdana"/>
                        </a:rPr>
                        <a:t>reflected</a:t>
                      </a:r>
                      <a:r>
                        <a:rPr lang="en-US" sz="1200" spc="-5">
                          <a:latin typeface="Times New Roman"/>
                          <a:ea typeface="Verdana"/>
                          <a:cs typeface="Verdana"/>
                        </a:rPr>
                        <a:t> </a:t>
                      </a:r>
                      <a:r>
                        <a:rPr lang="en-US" sz="1200">
                          <a:latin typeface="Times New Roman"/>
                          <a:ea typeface="Verdana"/>
                          <a:cs typeface="Verdana"/>
                        </a:rPr>
                        <a:t>through</a:t>
                      </a:r>
                      <a:r>
                        <a:rPr lang="en-US" sz="1200" spc="-5">
                          <a:latin typeface="Times New Roman"/>
                          <a:ea typeface="Verdana"/>
                          <a:cs typeface="Verdana"/>
                        </a:rPr>
                        <a:t> </a:t>
                      </a:r>
                      <a:r>
                        <a:rPr lang="en-US" sz="1200">
                          <a:latin typeface="Times New Roman"/>
                          <a:ea typeface="Verdana"/>
                          <a:cs typeface="Verdana"/>
                        </a:rPr>
                        <a:t>keywords/action</a:t>
                      </a:r>
                      <a:r>
                        <a:rPr lang="en-US" sz="1200" spc="-5">
                          <a:latin typeface="Times New Roman"/>
                          <a:ea typeface="Verdana"/>
                          <a:cs typeface="Verdana"/>
                        </a:rPr>
                        <a:t> </a:t>
                      </a:r>
                      <a:r>
                        <a:rPr lang="en-US" sz="1200">
                          <a:latin typeface="Times New Roman"/>
                          <a:ea typeface="Verdana"/>
                          <a:cs typeface="Verdana"/>
                        </a:rPr>
                        <a:t>verbs of</a:t>
                      </a:r>
                      <a:r>
                        <a:rPr lang="en-US" sz="1200" spc="-5">
                          <a:latin typeface="Times New Roman"/>
                          <a:ea typeface="Verdana"/>
                          <a:cs typeface="Verdana"/>
                        </a:rPr>
                        <a:t> </a:t>
                      </a:r>
                      <a:r>
                        <a:rPr lang="en-US" sz="1200">
                          <a:latin typeface="Times New Roman"/>
                          <a:ea typeface="Verdana"/>
                          <a:cs typeface="Verdana"/>
                        </a:rPr>
                        <a:t>CO</a:t>
                      </a:r>
                      <a:endParaRPr lang="en-US" sz="1100">
                        <a:latin typeface="Verdana"/>
                        <a:ea typeface="Verdana"/>
                        <a:cs typeface="Verdana"/>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2250" marR="221615" algn="ctr">
                        <a:lnSpc>
                          <a:spcPts val="1280"/>
                        </a:lnSpc>
                        <a:spcAft>
                          <a:spcPts val="0"/>
                        </a:spcAft>
                      </a:pPr>
                      <a:r>
                        <a:rPr lang="en-US" sz="1200" dirty="0">
                          <a:latin typeface="Times New Roman"/>
                          <a:ea typeface="Verdana"/>
                          <a:cs typeface="Verdana"/>
                        </a:rPr>
                        <a:t>‘1’</a:t>
                      </a:r>
                      <a:r>
                        <a:rPr lang="en-US" sz="1200" spc="-15" dirty="0">
                          <a:latin typeface="Times New Roman"/>
                          <a:ea typeface="Verdana"/>
                          <a:cs typeface="Verdana"/>
                        </a:rPr>
                        <a:t> </a:t>
                      </a:r>
                      <a:r>
                        <a:rPr lang="en-US" sz="1200" dirty="0">
                          <a:latin typeface="Times New Roman"/>
                          <a:ea typeface="Verdana"/>
                          <a:cs typeface="Verdana"/>
                        </a:rPr>
                        <a:t>(Low)</a:t>
                      </a:r>
                      <a:endParaRPr lang="en-US" sz="1100" dirty="0">
                        <a:latin typeface="Verdana"/>
                        <a:ea typeface="Verdana"/>
                        <a:cs typeface="Verdana"/>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628788">
                <a:tc>
                  <a:txBody>
                    <a:bodyPr/>
                    <a:lstStyle/>
                    <a:p>
                      <a:pPr marL="69850" algn="ctr">
                        <a:lnSpc>
                          <a:spcPts val="1320"/>
                        </a:lnSpc>
                        <a:spcAft>
                          <a:spcPts val="0"/>
                        </a:spcAft>
                      </a:pPr>
                      <a:r>
                        <a:rPr lang="en-US" sz="1200">
                          <a:latin typeface="Times New Roman"/>
                          <a:ea typeface="Verdana"/>
                          <a:cs typeface="Verdana"/>
                        </a:rPr>
                        <a:t>Major</a:t>
                      </a:r>
                      <a:r>
                        <a:rPr lang="en-US" sz="1200" spc="195">
                          <a:latin typeface="Times New Roman"/>
                          <a:ea typeface="Verdana"/>
                          <a:cs typeface="Verdana"/>
                        </a:rPr>
                        <a:t> </a:t>
                      </a:r>
                      <a:r>
                        <a:rPr lang="en-US" sz="1200">
                          <a:latin typeface="Times New Roman"/>
                          <a:ea typeface="Verdana"/>
                          <a:cs typeface="Verdana"/>
                        </a:rPr>
                        <a:t>part</a:t>
                      </a:r>
                      <a:r>
                        <a:rPr lang="en-US" sz="1200" spc="200">
                          <a:latin typeface="Times New Roman"/>
                          <a:ea typeface="Verdana"/>
                          <a:cs typeface="Verdana"/>
                        </a:rPr>
                        <a:t> </a:t>
                      </a:r>
                      <a:r>
                        <a:rPr lang="en-US" sz="1200">
                          <a:latin typeface="Times New Roman"/>
                          <a:ea typeface="Verdana"/>
                          <a:cs typeface="Verdana"/>
                        </a:rPr>
                        <a:t>of</a:t>
                      </a:r>
                      <a:r>
                        <a:rPr lang="en-US" sz="1200" spc="195">
                          <a:latin typeface="Times New Roman"/>
                          <a:ea typeface="Verdana"/>
                          <a:cs typeface="Verdana"/>
                        </a:rPr>
                        <a:t> </a:t>
                      </a:r>
                      <a:r>
                        <a:rPr lang="en-US" sz="1200">
                          <a:latin typeface="Times New Roman"/>
                          <a:ea typeface="Verdana"/>
                          <a:cs typeface="Verdana"/>
                        </a:rPr>
                        <a:t>PO</a:t>
                      </a:r>
                      <a:r>
                        <a:rPr lang="en-US" sz="1200" spc="195">
                          <a:latin typeface="Times New Roman"/>
                          <a:ea typeface="Verdana"/>
                          <a:cs typeface="Verdana"/>
                        </a:rPr>
                        <a:t> </a:t>
                      </a:r>
                      <a:r>
                        <a:rPr lang="en-US" sz="1200">
                          <a:latin typeface="Times New Roman"/>
                          <a:ea typeface="Verdana"/>
                          <a:cs typeface="Verdana"/>
                        </a:rPr>
                        <a:t>is</a:t>
                      </a:r>
                      <a:r>
                        <a:rPr lang="en-US" sz="1200" spc="200">
                          <a:latin typeface="Times New Roman"/>
                          <a:ea typeface="Verdana"/>
                          <a:cs typeface="Verdana"/>
                        </a:rPr>
                        <a:t> </a:t>
                      </a:r>
                      <a:r>
                        <a:rPr lang="en-US" sz="1200">
                          <a:latin typeface="Times New Roman"/>
                          <a:ea typeface="Verdana"/>
                          <a:cs typeface="Verdana"/>
                        </a:rPr>
                        <a:t>reflected</a:t>
                      </a:r>
                      <a:r>
                        <a:rPr lang="en-US" sz="1200" spc="200">
                          <a:latin typeface="Times New Roman"/>
                          <a:ea typeface="Verdana"/>
                          <a:cs typeface="Verdana"/>
                        </a:rPr>
                        <a:t> </a:t>
                      </a:r>
                      <a:r>
                        <a:rPr lang="en-US" sz="1200">
                          <a:latin typeface="Times New Roman"/>
                          <a:ea typeface="Verdana"/>
                          <a:cs typeface="Verdana"/>
                        </a:rPr>
                        <a:t>through</a:t>
                      </a:r>
                      <a:r>
                        <a:rPr lang="en-US" sz="1200" spc="195">
                          <a:latin typeface="Times New Roman"/>
                          <a:ea typeface="Verdana"/>
                          <a:cs typeface="Verdana"/>
                        </a:rPr>
                        <a:t> </a:t>
                      </a:r>
                      <a:r>
                        <a:rPr lang="en-US" sz="1200">
                          <a:latin typeface="Times New Roman"/>
                          <a:ea typeface="Verdana"/>
                          <a:cs typeface="Verdana"/>
                        </a:rPr>
                        <a:t>keywords/action</a:t>
                      </a:r>
                      <a:r>
                        <a:rPr lang="en-US" sz="1200" spc="195">
                          <a:latin typeface="Times New Roman"/>
                          <a:ea typeface="Verdana"/>
                          <a:cs typeface="Verdana"/>
                        </a:rPr>
                        <a:t> </a:t>
                      </a:r>
                      <a:r>
                        <a:rPr lang="en-US" sz="1200">
                          <a:latin typeface="Times New Roman"/>
                          <a:ea typeface="Verdana"/>
                          <a:cs typeface="Verdana"/>
                        </a:rPr>
                        <a:t>verbs</a:t>
                      </a:r>
                      <a:r>
                        <a:rPr lang="en-US" sz="1200" spc="205">
                          <a:latin typeface="Times New Roman"/>
                          <a:ea typeface="Verdana"/>
                          <a:cs typeface="Verdana"/>
                        </a:rPr>
                        <a:t> </a:t>
                      </a:r>
                      <a:r>
                        <a:rPr lang="en-US" sz="1200">
                          <a:latin typeface="Times New Roman"/>
                          <a:ea typeface="Verdana"/>
                          <a:cs typeface="Verdana"/>
                        </a:rPr>
                        <a:t>and</a:t>
                      </a:r>
                      <a:endParaRPr lang="en-US" sz="1100">
                        <a:latin typeface="Verdana"/>
                        <a:ea typeface="Verdana"/>
                        <a:cs typeface="Verdana"/>
                      </a:endParaRPr>
                    </a:p>
                    <a:p>
                      <a:pPr marL="69850" algn="ctr">
                        <a:lnSpc>
                          <a:spcPts val="1340"/>
                        </a:lnSpc>
                        <a:spcAft>
                          <a:spcPts val="0"/>
                        </a:spcAft>
                      </a:pPr>
                      <a:r>
                        <a:rPr lang="en-US" sz="1200">
                          <a:latin typeface="Times New Roman"/>
                          <a:ea typeface="Verdana"/>
                          <a:cs typeface="Verdana"/>
                        </a:rPr>
                        <a:t>moderate</a:t>
                      </a:r>
                      <a:r>
                        <a:rPr lang="en-US" sz="1200" spc="-5">
                          <a:latin typeface="Times New Roman"/>
                          <a:ea typeface="Verdana"/>
                          <a:cs typeface="Verdana"/>
                        </a:rPr>
                        <a:t> </a:t>
                      </a:r>
                      <a:r>
                        <a:rPr lang="en-US" sz="1200">
                          <a:latin typeface="Times New Roman"/>
                          <a:ea typeface="Verdana"/>
                          <a:cs typeface="Verdana"/>
                        </a:rPr>
                        <a:t>level</a:t>
                      </a:r>
                      <a:r>
                        <a:rPr lang="en-US" sz="1200" spc="-5">
                          <a:latin typeface="Times New Roman"/>
                          <a:ea typeface="Verdana"/>
                          <a:cs typeface="Verdana"/>
                        </a:rPr>
                        <a:t> </a:t>
                      </a:r>
                      <a:r>
                        <a:rPr lang="en-US" sz="1200">
                          <a:latin typeface="Times New Roman"/>
                          <a:ea typeface="Verdana"/>
                          <a:cs typeface="Verdana"/>
                        </a:rPr>
                        <a:t>performance</a:t>
                      </a:r>
                      <a:r>
                        <a:rPr lang="en-US" sz="1200" spc="-10">
                          <a:latin typeface="Times New Roman"/>
                          <a:ea typeface="Verdana"/>
                          <a:cs typeface="Verdana"/>
                        </a:rPr>
                        <a:t> </a:t>
                      </a:r>
                      <a:r>
                        <a:rPr lang="en-US" sz="1200">
                          <a:latin typeface="Times New Roman"/>
                          <a:ea typeface="Verdana"/>
                          <a:cs typeface="Verdana"/>
                        </a:rPr>
                        <a:t>is</a:t>
                      </a:r>
                      <a:r>
                        <a:rPr lang="en-US" sz="1200" spc="-5">
                          <a:latin typeface="Times New Roman"/>
                          <a:ea typeface="Verdana"/>
                          <a:cs typeface="Verdana"/>
                        </a:rPr>
                        <a:t> </a:t>
                      </a:r>
                      <a:r>
                        <a:rPr lang="en-US" sz="1200">
                          <a:latin typeface="Times New Roman"/>
                          <a:ea typeface="Verdana"/>
                          <a:cs typeface="Verdana"/>
                        </a:rPr>
                        <a:t>expected</a:t>
                      </a:r>
                      <a:r>
                        <a:rPr lang="en-US" sz="1200" spc="-5">
                          <a:latin typeface="Times New Roman"/>
                          <a:ea typeface="Verdana"/>
                          <a:cs typeface="Verdana"/>
                        </a:rPr>
                        <a:t> </a:t>
                      </a:r>
                      <a:r>
                        <a:rPr lang="en-US" sz="1200">
                          <a:latin typeface="Times New Roman"/>
                          <a:ea typeface="Verdana"/>
                          <a:cs typeface="Verdana"/>
                        </a:rPr>
                        <a:t>from</a:t>
                      </a:r>
                      <a:r>
                        <a:rPr lang="en-US" sz="1200" spc="-5">
                          <a:latin typeface="Times New Roman"/>
                          <a:ea typeface="Verdana"/>
                          <a:cs typeface="Verdana"/>
                        </a:rPr>
                        <a:t> </a:t>
                      </a:r>
                      <a:r>
                        <a:rPr lang="en-US" sz="1200">
                          <a:latin typeface="Times New Roman"/>
                          <a:ea typeface="Verdana"/>
                          <a:cs typeface="Verdana"/>
                        </a:rPr>
                        <a:t>student</a:t>
                      </a:r>
                      <a:r>
                        <a:rPr lang="en-US" sz="1200" spc="-5">
                          <a:latin typeface="Times New Roman"/>
                          <a:ea typeface="Verdana"/>
                          <a:cs typeface="Verdana"/>
                        </a:rPr>
                        <a:t> </a:t>
                      </a:r>
                      <a:r>
                        <a:rPr lang="en-US" sz="1200">
                          <a:latin typeface="Times New Roman"/>
                          <a:ea typeface="Verdana"/>
                          <a:cs typeface="Verdana"/>
                        </a:rPr>
                        <a:t>to</a:t>
                      </a:r>
                      <a:r>
                        <a:rPr lang="en-US" sz="1200" spc="-5">
                          <a:latin typeface="Times New Roman"/>
                          <a:ea typeface="Verdana"/>
                          <a:cs typeface="Verdana"/>
                        </a:rPr>
                        <a:t> </a:t>
                      </a:r>
                      <a:r>
                        <a:rPr lang="en-US" sz="1200">
                          <a:latin typeface="Times New Roman"/>
                          <a:ea typeface="Verdana"/>
                          <a:cs typeface="Verdana"/>
                        </a:rPr>
                        <a:t>achieve CO</a:t>
                      </a:r>
                      <a:endParaRPr lang="en-US" sz="1100">
                        <a:latin typeface="Verdana"/>
                        <a:ea typeface="Verdana"/>
                        <a:cs typeface="Verdana"/>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4790" marR="221615" algn="ctr">
                        <a:lnSpc>
                          <a:spcPts val="1325"/>
                        </a:lnSpc>
                        <a:spcAft>
                          <a:spcPts val="0"/>
                        </a:spcAft>
                      </a:pPr>
                      <a:r>
                        <a:rPr lang="en-US" sz="1200" dirty="0">
                          <a:latin typeface="Times New Roman"/>
                          <a:ea typeface="Verdana"/>
                          <a:cs typeface="Verdana"/>
                        </a:rPr>
                        <a:t>     ‘2’</a:t>
                      </a:r>
                      <a:r>
                        <a:rPr lang="en-US" sz="1200" spc="-15" dirty="0">
                          <a:latin typeface="Times New Roman"/>
                          <a:ea typeface="Verdana"/>
                          <a:cs typeface="Verdana"/>
                        </a:rPr>
                        <a:t> </a:t>
                      </a:r>
                      <a:r>
                        <a:rPr lang="en-US" sz="1200" dirty="0">
                          <a:latin typeface="Times New Roman"/>
                          <a:ea typeface="Verdana"/>
                          <a:cs typeface="Verdana"/>
                        </a:rPr>
                        <a:t>(Medium)</a:t>
                      </a:r>
                      <a:endParaRPr lang="en-US" sz="1100" dirty="0">
                        <a:latin typeface="Verdana"/>
                        <a:ea typeface="Verdana"/>
                        <a:cs typeface="Verdana"/>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406369">
                <a:tc>
                  <a:txBody>
                    <a:bodyPr/>
                    <a:lstStyle/>
                    <a:p>
                      <a:pPr marL="69850" algn="ctr">
                        <a:lnSpc>
                          <a:spcPts val="1325"/>
                        </a:lnSpc>
                        <a:spcAft>
                          <a:spcPts val="0"/>
                        </a:spcAft>
                      </a:pPr>
                      <a:r>
                        <a:rPr lang="en-US" sz="1200">
                          <a:latin typeface="Times New Roman"/>
                          <a:ea typeface="Verdana"/>
                          <a:cs typeface="Verdana"/>
                        </a:rPr>
                        <a:t>Exact</a:t>
                      </a:r>
                      <a:r>
                        <a:rPr lang="en-US" sz="1200" spc="230">
                          <a:latin typeface="Times New Roman"/>
                          <a:ea typeface="Verdana"/>
                          <a:cs typeface="Verdana"/>
                        </a:rPr>
                        <a:t> </a:t>
                      </a:r>
                      <a:r>
                        <a:rPr lang="en-US" sz="1200">
                          <a:latin typeface="Times New Roman"/>
                          <a:ea typeface="Verdana"/>
                          <a:cs typeface="Verdana"/>
                        </a:rPr>
                        <a:t>action</a:t>
                      </a:r>
                      <a:r>
                        <a:rPr lang="en-US" sz="1200" spc="230">
                          <a:latin typeface="Times New Roman"/>
                          <a:ea typeface="Verdana"/>
                          <a:cs typeface="Verdana"/>
                        </a:rPr>
                        <a:t> </a:t>
                      </a:r>
                      <a:r>
                        <a:rPr lang="en-US" sz="1200">
                          <a:latin typeface="Times New Roman"/>
                          <a:ea typeface="Verdana"/>
                          <a:cs typeface="Verdana"/>
                        </a:rPr>
                        <a:t>verb</a:t>
                      </a:r>
                      <a:r>
                        <a:rPr lang="en-US" sz="1200" spc="230">
                          <a:latin typeface="Times New Roman"/>
                          <a:ea typeface="Verdana"/>
                          <a:cs typeface="Verdana"/>
                        </a:rPr>
                        <a:t> </a:t>
                      </a:r>
                      <a:r>
                        <a:rPr lang="en-US" sz="1200">
                          <a:latin typeface="Times New Roman"/>
                          <a:ea typeface="Verdana"/>
                          <a:cs typeface="Verdana"/>
                        </a:rPr>
                        <a:t>of</a:t>
                      </a:r>
                      <a:r>
                        <a:rPr lang="en-US" sz="1200" spc="225">
                          <a:latin typeface="Times New Roman"/>
                          <a:ea typeface="Verdana"/>
                          <a:cs typeface="Verdana"/>
                        </a:rPr>
                        <a:t> </a:t>
                      </a:r>
                      <a:r>
                        <a:rPr lang="en-US" sz="1200">
                          <a:latin typeface="Times New Roman"/>
                          <a:ea typeface="Verdana"/>
                          <a:cs typeface="Verdana"/>
                        </a:rPr>
                        <a:t>PO</a:t>
                      </a:r>
                      <a:r>
                        <a:rPr lang="en-US" sz="1200" spc="225">
                          <a:latin typeface="Times New Roman"/>
                          <a:ea typeface="Verdana"/>
                          <a:cs typeface="Verdana"/>
                        </a:rPr>
                        <a:t> </a:t>
                      </a:r>
                      <a:r>
                        <a:rPr lang="en-US" sz="1200">
                          <a:latin typeface="Times New Roman"/>
                          <a:ea typeface="Verdana"/>
                          <a:cs typeface="Verdana"/>
                        </a:rPr>
                        <a:t>and</a:t>
                      </a:r>
                      <a:r>
                        <a:rPr lang="en-US" sz="1200" spc="240">
                          <a:latin typeface="Times New Roman"/>
                          <a:ea typeface="Verdana"/>
                          <a:cs typeface="Verdana"/>
                        </a:rPr>
                        <a:t> </a:t>
                      </a:r>
                      <a:r>
                        <a:rPr lang="en-US" sz="1200">
                          <a:latin typeface="Times New Roman"/>
                          <a:ea typeface="Verdana"/>
                          <a:cs typeface="Verdana"/>
                        </a:rPr>
                        <a:t>critical</a:t>
                      </a:r>
                      <a:r>
                        <a:rPr lang="en-US" sz="1200" spc="230">
                          <a:latin typeface="Times New Roman"/>
                          <a:ea typeface="Verdana"/>
                          <a:cs typeface="Verdana"/>
                        </a:rPr>
                        <a:t> </a:t>
                      </a:r>
                      <a:r>
                        <a:rPr lang="en-US" sz="1200">
                          <a:latin typeface="Times New Roman"/>
                          <a:ea typeface="Verdana"/>
                          <a:cs typeface="Verdana"/>
                        </a:rPr>
                        <a:t>performance</a:t>
                      </a:r>
                      <a:r>
                        <a:rPr lang="en-US" sz="1200" spc="230">
                          <a:latin typeface="Times New Roman"/>
                          <a:ea typeface="Verdana"/>
                          <a:cs typeface="Verdana"/>
                        </a:rPr>
                        <a:t> </a:t>
                      </a:r>
                      <a:r>
                        <a:rPr lang="en-US" sz="1200">
                          <a:latin typeface="Times New Roman"/>
                          <a:ea typeface="Verdana"/>
                          <a:cs typeface="Verdana"/>
                        </a:rPr>
                        <a:t>expected</a:t>
                      </a:r>
                      <a:r>
                        <a:rPr lang="en-US" sz="1200" spc="225">
                          <a:latin typeface="Times New Roman"/>
                          <a:ea typeface="Verdana"/>
                          <a:cs typeface="Verdana"/>
                        </a:rPr>
                        <a:t> </a:t>
                      </a:r>
                      <a:r>
                        <a:rPr lang="en-US" sz="1200">
                          <a:latin typeface="Times New Roman"/>
                          <a:ea typeface="Verdana"/>
                          <a:cs typeface="Verdana"/>
                        </a:rPr>
                        <a:t>from</a:t>
                      </a:r>
                      <a:endParaRPr lang="en-US" sz="1100">
                        <a:latin typeface="Verdana"/>
                        <a:ea typeface="Verdana"/>
                        <a:cs typeface="Verdana"/>
                      </a:endParaRPr>
                    </a:p>
                    <a:p>
                      <a:pPr marL="69850" algn="ctr">
                        <a:lnSpc>
                          <a:spcPts val="1345"/>
                        </a:lnSpc>
                        <a:spcAft>
                          <a:spcPts val="0"/>
                        </a:spcAft>
                      </a:pPr>
                      <a:r>
                        <a:rPr lang="en-US" sz="1200">
                          <a:latin typeface="Times New Roman"/>
                          <a:ea typeface="Verdana"/>
                          <a:cs typeface="Verdana"/>
                        </a:rPr>
                        <a:t>student</a:t>
                      </a:r>
                      <a:r>
                        <a:rPr lang="en-US" sz="1200" spc="-5">
                          <a:latin typeface="Times New Roman"/>
                          <a:ea typeface="Verdana"/>
                          <a:cs typeface="Verdana"/>
                        </a:rPr>
                        <a:t> </a:t>
                      </a:r>
                      <a:r>
                        <a:rPr lang="en-US" sz="1200">
                          <a:latin typeface="Times New Roman"/>
                          <a:ea typeface="Verdana"/>
                          <a:cs typeface="Verdana"/>
                        </a:rPr>
                        <a:t>to achieve</a:t>
                      </a:r>
                      <a:r>
                        <a:rPr lang="en-US" sz="1200" spc="-10">
                          <a:latin typeface="Times New Roman"/>
                          <a:ea typeface="Verdana"/>
                          <a:cs typeface="Verdana"/>
                        </a:rPr>
                        <a:t> </a:t>
                      </a:r>
                      <a:r>
                        <a:rPr lang="en-US" sz="1200">
                          <a:latin typeface="Times New Roman"/>
                          <a:ea typeface="Verdana"/>
                          <a:cs typeface="Verdana"/>
                        </a:rPr>
                        <a:t>CO</a:t>
                      </a:r>
                      <a:endParaRPr lang="en-US" sz="1100">
                        <a:latin typeface="Verdana"/>
                        <a:ea typeface="Verdana"/>
                        <a:cs typeface="Verdana"/>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4790" marR="221615" algn="ctr">
                        <a:lnSpc>
                          <a:spcPts val="1340"/>
                        </a:lnSpc>
                        <a:spcAft>
                          <a:spcPts val="0"/>
                        </a:spcAft>
                      </a:pPr>
                      <a:r>
                        <a:rPr lang="en-US" sz="1200" dirty="0">
                          <a:latin typeface="Times New Roman"/>
                          <a:ea typeface="Verdana"/>
                          <a:cs typeface="Verdana"/>
                        </a:rPr>
                        <a:t>‘3’</a:t>
                      </a:r>
                      <a:r>
                        <a:rPr lang="en-US" sz="1200" spc="-20" dirty="0">
                          <a:latin typeface="Times New Roman"/>
                          <a:ea typeface="Verdana"/>
                          <a:cs typeface="Verdana"/>
                        </a:rPr>
                        <a:t> </a:t>
                      </a:r>
                      <a:r>
                        <a:rPr lang="en-US" sz="1200" dirty="0">
                          <a:latin typeface="Times New Roman"/>
                          <a:ea typeface="Verdana"/>
                          <a:cs typeface="Verdana"/>
                        </a:rPr>
                        <a:t>(High)</a:t>
                      </a:r>
                      <a:endParaRPr lang="en-US" sz="1100" dirty="0">
                        <a:latin typeface="Verdana"/>
                        <a:ea typeface="Verdana"/>
                        <a:cs typeface="Verdana"/>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pic>
        <p:nvPicPr>
          <p:cNvPr id="7" name="Picture 2">
            <a:extLst>
              <a:ext uri="{FF2B5EF4-FFF2-40B4-BE49-F238E27FC236}">
                <a16:creationId xmlns:a16="http://schemas.microsoft.com/office/drawing/2014/main" xmlns="" id="{E800F761-D405-7E0E-360C-2A229242DAB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36638" y="95250"/>
            <a:ext cx="1255362" cy="12980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9234" y="254001"/>
            <a:ext cx="8596668" cy="1320800"/>
          </a:xfrm>
        </p:spPr>
        <p:txBody>
          <a:bodyPr>
            <a:normAutofit/>
          </a:bodyPr>
          <a:lstStyle/>
          <a:p>
            <a:pPr algn="ctr"/>
            <a:r>
              <a:rPr lang="en-US" sz="3200" b="1" dirty="0">
                <a:latin typeface="Trebuchet MS" panose="020B0603020202020204" pitchFamily="34" charset="0"/>
                <a:cs typeface="Times New Roman" panose="02020603050405020304" pitchFamily="18" charset="0"/>
              </a:rPr>
              <a:t>PO attainment</a:t>
            </a:r>
          </a:p>
        </p:txBody>
      </p:sp>
      <p:sp>
        <p:nvSpPr>
          <p:cNvPr id="4" name="Slide Number Placeholder 3"/>
          <p:cNvSpPr>
            <a:spLocks noGrp="1"/>
          </p:cNvSpPr>
          <p:nvPr>
            <p:ph type="sldNum" sz="quarter" idx="12"/>
          </p:nvPr>
        </p:nvSpPr>
        <p:spPr/>
        <p:txBody>
          <a:bodyPr/>
          <a:lstStyle/>
          <a:p>
            <a:fld id="{3E7E494A-E818-4FC3-92CA-89357DA13C65}" type="slidenum">
              <a:rPr lang="en-IN" smtClean="0"/>
              <a:pPr/>
              <a:t>17</a:t>
            </a:fld>
            <a:endParaRPr lang="en-IN"/>
          </a:p>
        </p:txBody>
      </p:sp>
      <p:sp>
        <p:nvSpPr>
          <p:cNvPr id="12" name="TextBox 11"/>
          <p:cNvSpPr txBox="1"/>
          <p:nvPr/>
        </p:nvSpPr>
        <p:spPr>
          <a:xfrm>
            <a:off x="2036829" y="1464060"/>
            <a:ext cx="2743200" cy="369332"/>
          </a:xfrm>
          <a:prstGeom prst="rect">
            <a:avLst/>
          </a:prstGeom>
          <a:noFill/>
        </p:spPr>
        <p:txBody>
          <a:bodyPr wrap="square" rtlCol="0">
            <a:spAutoFit/>
          </a:bodyPr>
          <a:lstStyle/>
          <a:p>
            <a:r>
              <a:rPr lang="en-US" u="sng" dirty="0"/>
              <a:t>2020-2022</a:t>
            </a:r>
          </a:p>
        </p:txBody>
      </p:sp>
      <p:sp>
        <p:nvSpPr>
          <p:cNvPr id="13" name="TextBox 12"/>
          <p:cNvSpPr txBox="1"/>
          <p:nvPr/>
        </p:nvSpPr>
        <p:spPr>
          <a:xfrm>
            <a:off x="7942608" y="1572330"/>
            <a:ext cx="1612900" cy="369332"/>
          </a:xfrm>
          <a:prstGeom prst="rect">
            <a:avLst/>
          </a:prstGeom>
          <a:noFill/>
        </p:spPr>
        <p:txBody>
          <a:bodyPr wrap="square" rtlCol="0">
            <a:spAutoFit/>
          </a:bodyPr>
          <a:lstStyle/>
          <a:p>
            <a:r>
              <a:rPr lang="en-US" u="sng" dirty="0"/>
              <a:t>2021-2023</a:t>
            </a:r>
          </a:p>
        </p:txBody>
      </p:sp>
      <p:graphicFrame>
        <p:nvGraphicFramePr>
          <p:cNvPr id="20" name="Chart 19"/>
          <p:cNvGraphicFramePr>
            <a:graphicFrameLocks/>
          </p:cNvGraphicFramePr>
          <p:nvPr>
            <p:extLst>
              <p:ext uri="{D42A27DB-BD31-4B8C-83A1-F6EECF244321}">
                <p14:modId xmlns:p14="http://schemas.microsoft.com/office/powerpoint/2010/main" val="2617492647"/>
              </p:ext>
            </p:extLst>
          </p:nvPr>
        </p:nvGraphicFramePr>
        <p:xfrm>
          <a:off x="539594" y="1984706"/>
          <a:ext cx="4581646" cy="362340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2" name="Chart 21"/>
          <p:cNvGraphicFramePr>
            <a:graphicFrameLocks/>
          </p:cNvGraphicFramePr>
          <p:nvPr>
            <p:extLst>
              <p:ext uri="{D42A27DB-BD31-4B8C-83A1-F6EECF244321}">
                <p14:modId xmlns:p14="http://schemas.microsoft.com/office/powerpoint/2010/main" val="1969813005"/>
              </p:ext>
            </p:extLst>
          </p:nvPr>
        </p:nvGraphicFramePr>
        <p:xfrm>
          <a:off x="5625296" y="2091983"/>
          <a:ext cx="5000263" cy="3431340"/>
        </p:xfrm>
        <a:graphic>
          <a:graphicData uri="http://schemas.openxmlformats.org/drawingml/2006/chart">
            <c:chart xmlns:c="http://schemas.openxmlformats.org/drawingml/2006/chart" xmlns:r="http://schemas.openxmlformats.org/officeDocument/2006/relationships" r:id="rId3"/>
          </a:graphicData>
        </a:graphic>
      </p:graphicFrame>
      <p:pic>
        <p:nvPicPr>
          <p:cNvPr id="23" name="Picture 2">
            <a:extLst>
              <a:ext uri="{FF2B5EF4-FFF2-40B4-BE49-F238E27FC236}">
                <a16:creationId xmlns:a16="http://schemas.microsoft.com/office/drawing/2014/main" xmlns="" id="{E800F761-D405-7E0E-360C-2A229242DAB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33136" y="216587"/>
            <a:ext cx="1255282" cy="129684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EE4A842C-AF90-9ACF-7FB9-95B80B8E1A5C}"/>
              </a:ext>
            </a:extLst>
          </p:cNvPr>
          <p:cNvSpPr txBox="1"/>
          <p:nvPr/>
        </p:nvSpPr>
        <p:spPr>
          <a:xfrm rot="16200000">
            <a:off x="-1363805" y="3297630"/>
            <a:ext cx="3437466" cy="369332"/>
          </a:xfrm>
          <a:prstGeom prst="rect">
            <a:avLst/>
          </a:prstGeom>
          <a:noFill/>
        </p:spPr>
        <p:txBody>
          <a:bodyPr wrap="square" rtlCol="0">
            <a:spAutoFit/>
          </a:bodyPr>
          <a:lstStyle/>
          <a:p>
            <a:r>
              <a:rPr lang="en-US" dirty="0"/>
              <a:t>PO Attainment level (out of 3)</a:t>
            </a:r>
            <a:endParaRPr lang="en-IN" dirty="0"/>
          </a:p>
        </p:txBody>
      </p:sp>
      <p:sp>
        <p:nvSpPr>
          <p:cNvPr id="5" name="TextBox 4">
            <a:extLst>
              <a:ext uri="{FF2B5EF4-FFF2-40B4-BE49-F238E27FC236}">
                <a16:creationId xmlns:a16="http://schemas.microsoft.com/office/drawing/2014/main" xmlns="" id="{09702C3C-8A61-E041-2EB6-FCEA62035C4A}"/>
              </a:ext>
            </a:extLst>
          </p:cNvPr>
          <p:cNvSpPr txBox="1"/>
          <p:nvPr/>
        </p:nvSpPr>
        <p:spPr>
          <a:xfrm rot="16200000">
            <a:off x="3739732" y="3482296"/>
            <a:ext cx="3437466" cy="369332"/>
          </a:xfrm>
          <a:prstGeom prst="rect">
            <a:avLst/>
          </a:prstGeom>
          <a:noFill/>
        </p:spPr>
        <p:txBody>
          <a:bodyPr wrap="square" rtlCol="0">
            <a:spAutoFit/>
          </a:bodyPr>
          <a:lstStyle/>
          <a:p>
            <a:r>
              <a:rPr lang="en-US" dirty="0"/>
              <a:t>PO Attainment level (out of 3)</a:t>
            </a:r>
            <a:endParaRPr lang="en-IN" dirty="0"/>
          </a:p>
        </p:txBody>
      </p:sp>
      <p:sp>
        <p:nvSpPr>
          <p:cNvPr id="6" name="TextBox 5">
            <a:extLst>
              <a:ext uri="{FF2B5EF4-FFF2-40B4-BE49-F238E27FC236}">
                <a16:creationId xmlns:a16="http://schemas.microsoft.com/office/drawing/2014/main" xmlns="" id="{9E223391-733D-AA6C-1F4F-76B019221827}"/>
              </a:ext>
            </a:extLst>
          </p:cNvPr>
          <p:cNvSpPr txBox="1"/>
          <p:nvPr/>
        </p:nvSpPr>
        <p:spPr>
          <a:xfrm>
            <a:off x="1218464" y="5201029"/>
            <a:ext cx="3400425" cy="369332"/>
          </a:xfrm>
          <a:prstGeom prst="rect">
            <a:avLst/>
          </a:prstGeom>
          <a:noFill/>
        </p:spPr>
        <p:txBody>
          <a:bodyPr wrap="square" rtlCol="0">
            <a:spAutoFit/>
          </a:bodyPr>
          <a:lstStyle/>
          <a:p>
            <a:r>
              <a:rPr lang="en-US" dirty="0"/>
              <a:t>Program Outcomes (POs)</a:t>
            </a:r>
            <a:endParaRPr lang="en-IN" dirty="0"/>
          </a:p>
        </p:txBody>
      </p:sp>
      <p:sp>
        <p:nvSpPr>
          <p:cNvPr id="7" name="TextBox 6">
            <a:extLst>
              <a:ext uri="{FF2B5EF4-FFF2-40B4-BE49-F238E27FC236}">
                <a16:creationId xmlns:a16="http://schemas.microsoft.com/office/drawing/2014/main" xmlns="" id="{C1AAA1AA-698F-CAC8-40C1-2D497001B1AF}"/>
              </a:ext>
            </a:extLst>
          </p:cNvPr>
          <p:cNvSpPr txBox="1"/>
          <p:nvPr/>
        </p:nvSpPr>
        <p:spPr>
          <a:xfrm>
            <a:off x="6739892" y="5523323"/>
            <a:ext cx="3400425" cy="369332"/>
          </a:xfrm>
          <a:prstGeom prst="rect">
            <a:avLst/>
          </a:prstGeom>
          <a:noFill/>
        </p:spPr>
        <p:txBody>
          <a:bodyPr wrap="square" rtlCol="0">
            <a:spAutoFit/>
          </a:bodyPr>
          <a:lstStyle/>
          <a:p>
            <a:r>
              <a:rPr lang="en-US" dirty="0"/>
              <a:t>Program Outcomes (POs)</a:t>
            </a:r>
            <a:endParaRPr lang="en-IN"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1854" y="0"/>
            <a:ext cx="8596668" cy="1155031"/>
          </a:xfrm>
        </p:spPr>
        <p:txBody>
          <a:bodyPr>
            <a:noAutofit/>
          </a:bodyPr>
          <a:lstStyle/>
          <a:p>
            <a:pPr algn="ctr"/>
            <a:r>
              <a:rPr lang="en-IN" sz="3200" b="1" dirty="0">
                <a:latin typeface="Trebuchet MS" panose="020B0603020202020204" pitchFamily="34" charset="0"/>
                <a:cs typeface="Times New Roman" panose="02020603050405020304" pitchFamily="18" charset="0"/>
              </a:rPr>
              <a:t>Demand Ratio for M.Sc program</a:t>
            </a:r>
            <a:r>
              <a:rPr lang="en-IN" sz="3200" b="1" dirty="0">
                <a:solidFill>
                  <a:srgbClr val="C00000"/>
                </a:solidFill>
                <a:latin typeface="Trebuchet MS" panose="020B0603020202020204" pitchFamily="34" charset="0"/>
                <a:cs typeface="Times New Roman" pitchFamily="18" charset="0"/>
              </a:rPr>
              <a:t/>
            </a:r>
            <a:br>
              <a:rPr lang="en-IN" sz="3200" b="1" dirty="0">
                <a:solidFill>
                  <a:srgbClr val="C00000"/>
                </a:solidFill>
                <a:latin typeface="Trebuchet MS" panose="020B0603020202020204" pitchFamily="34" charset="0"/>
                <a:cs typeface="Times New Roman" pitchFamily="18" charset="0"/>
              </a:rPr>
            </a:br>
            <a:endParaRPr lang="en-IN" sz="3200" b="1" dirty="0">
              <a:latin typeface="Trebuchet MS" panose="020B0603020202020204" pitchFamily="34" charset="0"/>
              <a:cs typeface="Times New Roman" panose="02020603050405020304" pitchFamily="18" charset="0"/>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12826973"/>
              </p:ext>
            </p:extLst>
          </p:nvPr>
        </p:nvGraphicFramePr>
        <p:xfrm>
          <a:off x="485774" y="1381124"/>
          <a:ext cx="8446556" cy="4015593"/>
        </p:xfrm>
        <a:graphic>
          <a:graphicData uri="http://schemas.openxmlformats.org/drawingml/2006/table">
            <a:tbl>
              <a:tblPr firstRow="1" bandRow="1">
                <a:tableStyleId>{5940675A-B579-460E-94D1-54222C63F5DA}</a:tableStyleId>
              </a:tblPr>
              <a:tblGrid>
                <a:gridCol w="2111639">
                  <a:extLst>
                    <a:ext uri="{9D8B030D-6E8A-4147-A177-3AD203B41FA5}">
                      <a16:colId xmlns:a16="http://schemas.microsoft.com/office/drawing/2014/main" xmlns="" val="4098571932"/>
                    </a:ext>
                  </a:extLst>
                </a:gridCol>
                <a:gridCol w="2111639">
                  <a:extLst>
                    <a:ext uri="{9D8B030D-6E8A-4147-A177-3AD203B41FA5}">
                      <a16:colId xmlns:a16="http://schemas.microsoft.com/office/drawing/2014/main" xmlns="" val="1653808203"/>
                    </a:ext>
                  </a:extLst>
                </a:gridCol>
                <a:gridCol w="2111639">
                  <a:extLst>
                    <a:ext uri="{9D8B030D-6E8A-4147-A177-3AD203B41FA5}">
                      <a16:colId xmlns:a16="http://schemas.microsoft.com/office/drawing/2014/main" xmlns="" val="2798223402"/>
                    </a:ext>
                  </a:extLst>
                </a:gridCol>
                <a:gridCol w="2111639">
                  <a:extLst>
                    <a:ext uri="{9D8B030D-6E8A-4147-A177-3AD203B41FA5}">
                      <a16:colId xmlns:a16="http://schemas.microsoft.com/office/drawing/2014/main" xmlns="" val="3531425248"/>
                    </a:ext>
                  </a:extLst>
                </a:gridCol>
              </a:tblGrid>
              <a:tr h="994791">
                <a:tc>
                  <a:txBody>
                    <a:bodyPr/>
                    <a:lstStyle/>
                    <a:p>
                      <a:pPr indent="0" algn="ctr">
                        <a:buNone/>
                      </a:pPr>
                      <a:r>
                        <a:rPr lang="en-US" sz="2400" b="1" dirty="0">
                          <a:latin typeface="Times New Roman" panose="02020603050405020304" pitchFamily="18" charset="0"/>
                          <a:cs typeface="Times New Roman" panose="02020603050405020304" pitchFamily="18" charset="0"/>
                        </a:rPr>
                        <a:t>Year</a:t>
                      </a:r>
                    </a:p>
                    <a:p>
                      <a:pPr indent="0" algn="ctr">
                        <a:buNone/>
                      </a:pPr>
                      <a:endParaRPr lang="en-US" sz="2400" b="1" dirty="0">
                        <a:solidFill>
                          <a:schemeClr val="bg1"/>
                        </a:solidFill>
                        <a:latin typeface="Times New Roman" panose="02020603050405020304" pitchFamily="18" charset="0"/>
                        <a:cs typeface="Times New Roman" panose="02020603050405020304" pitchFamily="18" charset="0"/>
                      </a:endParaRPr>
                    </a:p>
                  </a:txBody>
                  <a:tcPr marL="68580" marR="68580" marT="0" marB="0" anchor="b"/>
                </a:tc>
                <a:tc>
                  <a:txBody>
                    <a:bodyPr/>
                    <a:lstStyle/>
                    <a:p>
                      <a:pPr indent="0" algn="ctr">
                        <a:buNone/>
                      </a:pPr>
                      <a:r>
                        <a:rPr lang="en-US" sz="2400" b="1" dirty="0">
                          <a:latin typeface="Times New Roman" panose="02020603050405020304" pitchFamily="18" charset="0"/>
                          <a:cs typeface="Times New Roman" panose="02020603050405020304" pitchFamily="18" charset="0"/>
                        </a:rPr>
                        <a:t>No. of eligible applications received</a:t>
                      </a:r>
                      <a:endParaRPr lang="en-US" sz="2400" b="1" dirty="0">
                        <a:solidFill>
                          <a:schemeClr val="bg1"/>
                        </a:solidFill>
                        <a:latin typeface="Times New Roman" panose="02020603050405020304" pitchFamily="18" charset="0"/>
                        <a:ea typeface="Times New Roman" panose="02020603050405020304" charset="0"/>
                        <a:cs typeface="Times New Roman" panose="02020603050405020304" pitchFamily="18" charset="0"/>
                      </a:endParaRPr>
                    </a:p>
                  </a:txBody>
                  <a:tcPr marL="68580" marR="68580" marT="0" marB="0" anchor="ctr"/>
                </a:tc>
                <a:tc>
                  <a:txBody>
                    <a:bodyPr/>
                    <a:lstStyle/>
                    <a:p>
                      <a:pPr indent="0" algn="ctr">
                        <a:buNone/>
                      </a:pPr>
                      <a:r>
                        <a:rPr lang="en-US" sz="2400" b="1" dirty="0">
                          <a:latin typeface="Times New Roman" panose="02020603050405020304" pitchFamily="18" charset="0"/>
                          <a:cs typeface="Times New Roman" panose="02020603050405020304" pitchFamily="18" charset="0"/>
                        </a:rPr>
                        <a:t>No. of Students admitted</a:t>
                      </a:r>
                      <a:endParaRPr lang="en-US" sz="2400" b="1" dirty="0">
                        <a:solidFill>
                          <a:schemeClr val="bg1"/>
                        </a:solidFill>
                        <a:latin typeface="Times New Roman" panose="02020603050405020304" pitchFamily="18" charset="0"/>
                        <a:ea typeface="Times New Roman" panose="02020603050405020304" charset="0"/>
                        <a:cs typeface="Times New Roman" panose="02020603050405020304" pitchFamily="18" charset="0"/>
                      </a:endParaRPr>
                    </a:p>
                  </a:txBody>
                  <a:tcPr marL="68580" marR="68580" marT="0" marB="0" anchor="ctr"/>
                </a:tc>
                <a:tc>
                  <a:txBody>
                    <a:bodyPr/>
                    <a:lstStyle/>
                    <a:p>
                      <a:pPr indent="0" algn="ctr">
                        <a:buNone/>
                      </a:pPr>
                      <a:r>
                        <a:rPr lang="en-US" sz="2400" b="1" dirty="0">
                          <a:latin typeface="Times New Roman" panose="02020603050405020304" pitchFamily="18" charset="0"/>
                          <a:cs typeface="Times New Roman" panose="02020603050405020304" pitchFamily="18" charset="0"/>
                        </a:rPr>
                        <a:t>Demand Ratio</a:t>
                      </a:r>
                      <a:endParaRPr lang="en-US" sz="2400" b="1" dirty="0">
                        <a:solidFill>
                          <a:schemeClr val="bg1"/>
                        </a:solidFill>
                        <a:latin typeface="Times New Roman" panose="02020603050405020304" pitchFamily="18" charset="0"/>
                        <a:ea typeface="Times New Roman" panose="0202060305040502030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679316664"/>
                  </a:ext>
                </a:extLst>
              </a:tr>
              <a:tr h="551294">
                <a:tc>
                  <a:txBody>
                    <a:bodyPr/>
                    <a:lstStyle/>
                    <a:p>
                      <a:pPr indent="0" algn="ctr">
                        <a:buNone/>
                      </a:pPr>
                      <a:r>
                        <a:rPr lang="en-US" sz="2400" dirty="0">
                          <a:latin typeface="Times New Roman" panose="02020603050405020304" pitchFamily="18" charset="0"/>
                          <a:cs typeface="Times New Roman" panose="02020603050405020304" pitchFamily="18" charset="0"/>
                        </a:rPr>
                        <a:t>2017-2018</a:t>
                      </a:r>
                      <a:endParaRPr lang="en-US" sz="2400" b="0" dirty="0">
                        <a:solidFill>
                          <a:schemeClr val="tx1"/>
                        </a:solidFill>
                        <a:latin typeface="Times New Roman" panose="02020603050405020304" pitchFamily="18" charset="0"/>
                        <a:ea typeface="Times New Roman" panose="02020603050405020304" charset="0"/>
                        <a:cs typeface="Times New Roman" panose="02020603050405020304" pitchFamily="18" charset="0"/>
                      </a:endParaRPr>
                    </a:p>
                  </a:txBody>
                  <a:tcPr marL="68580" marR="68580" marT="0" marB="0" anchor="b"/>
                </a:tc>
                <a:tc>
                  <a:txBody>
                    <a:bodyPr/>
                    <a:lstStyle/>
                    <a:p>
                      <a:pPr indent="0" algn="ctr">
                        <a:buNone/>
                      </a:pPr>
                      <a:r>
                        <a:rPr lang="en-US" sz="2400" dirty="0">
                          <a:latin typeface="Times New Roman" panose="02020603050405020304" pitchFamily="18" charset="0"/>
                          <a:cs typeface="Times New Roman" panose="02020603050405020304" pitchFamily="18" charset="0"/>
                        </a:rPr>
                        <a:t>2848</a:t>
                      </a:r>
                      <a:endParaRPr lang="en-US" sz="2400" b="0" dirty="0">
                        <a:solidFill>
                          <a:schemeClr val="tx1"/>
                        </a:solidFill>
                        <a:latin typeface="Times New Roman" panose="02020603050405020304" pitchFamily="18" charset="0"/>
                        <a:ea typeface="Times New Roman" panose="02020603050405020304" charset="0"/>
                        <a:cs typeface="Times New Roman" panose="02020603050405020304" pitchFamily="18" charset="0"/>
                      </a:endParaRPr>
                    </a:p>
                  </a:txBody>
                  <a:tcPr marL="68580" marR="68580" marT="0" marB="0" anchor="b"/>
                </a:tc>
                <a:tc>
                  <a:txBody>
                    <a:bodyPr/>
                    <a:lstStyle/>
                    <a:p>
                      <a:pPr indent="0">
                        <a:buNone/>
                      </a:pPr>
                      <a:r>
                        <a:rPr lang="en-US" sz="2400" dirty="0">
                          <a:latin typeface="Times New Roman" panose="02020603050405020304" pitchFamily="18" charset="0"/>
                          <a:cs typeface="Times New Roman" panose="02020603050405020304" pitchFamily="18" charset="0"/>
                        </a:rPr>
                        <a:t>             30</a:t>
                      </a:r>
                      <a:endParaRPr lang="en-US" sz="2400" b="0" dirty="0">
                        <a:solidFill>
                          <a:schemeClr val="tx1"/>
                        </a:solidFill>
                        <a:latin typeface="Times New Roman" panose="02020603050405020304" pitchFamily="18" charset="0"/>
                        <a:ea typeface="Times New Roman" panose="02020603050405020304" charset="0"/>
                        <a:cs typeface="Times New Roman" panose="02020603050405020304" pitchFamily="18" charset="0"/>
                      </a:endParaRPr>
                    </a:p>
                  </a:txBody>
                  <a:tcPr marL="68580" marR="68580" marT="0" marB="0" anchor="b"/>
                </a:tc>
                <a:tc>
                  <a:txBody>
                    <a:bodyPr/>
                    <a:lstStyle/>
                    <a:p>
                      <a:pPr indent="0" algn="ctr">
                        <a:buNone/>
                      </a:pPr>
                      <a:r>
                        <a:rPr lang="en-US" sz="2400" dirty="0">
                          <a:latin typeface="Times New Roman" panose="02020603050405020304" pitchFamily="18" charset="0"/>
                          <a:cs typeface="Times New Roman" panose="02020603050405020304" pitchFamily="18" charset="0"/>
                        </a:rPr>
                        <a:t>        1:95</a:t>
                      </a:r>
                      <a:endParaRPr lang="en-US" sz="2400" b="0" dirty="0">
                        <a:solidFill>
                          <a:schemeClr val="tx1"/>
                        </a:solidFill>
                        <a:latin typeface="Times New Roman" panose="02020603050405020304" pitchFamily="18" charset="0"/>
                        <a:ea typeface="Times New Roman" panose="0202060305040502030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22786934"/>
                  </a:ext>
                </a:extLst>
              </a:tr>
              <a:tr h="551294">
                <a:tc>
                  <a:txBody>
                    <a:bodyPr/>
                    <a:lstStyle/>
                    <a:p>
                      <a:pPr indent="0" algn="ctr">
                        <a:buNone/>
                      </a:pPr>
                      <a:r>
                        <a:rPr lang="en-US" sz="2400" dirty="0">
                          <a:latin typeface="Times New Roman" panose="02020603050405020304" pitchFamily="18" charset="0"/>
                          <a:cs typeface="Times New Roman" panose="02020603050405020304" pitchFamily="18" charset="0"/>
                        </a:rPr>
                        <a:t>2018-2019</a:t>
                      </a:r>
                      <a:endParaRPr lang="en-US" sz="2400" b="0" dirty="0">
                        <a:solidFill>
                          <a:schemeClr val="tx1"/>
                        </a:solidFill>
                        <a:latin typeface="Times New Roman" panose="02020603050405020304" pitchFamily="18" charset="0"/>
                        <a:ea typeface="Times New Roman" panose="02020603050405020304" charset="0"/>
                        <a:cs typeface="Times New Roman" panose="02020603050405020304" pitchFamily="18" charset="0"/>
                      </a:endParaRPr>
                    </a:p>
                  </a:txBody>
                  <a:tcPr marL="68580" marR="68580" marT="0" marB="0" anchor="b"/>
                </a:tc>
                <a:tc>
                  <a:txBody>
                    <a:bodyPr/>
                    <a:lstStyle/>
                    <a:p>
                      <a:pPr indent="0" algn="ctr">
                        <a:buNone/>
                      </a:pPr>
                      <a:r>
                        <a:rPr lang="en-US" sz="2400" dirty="0">
                          <a:latin typeface="Times New Roman" panose="02020603050405020304" pitchFamily="18" charset="0"/>
                          <a:cs typeface="Times New Roman" panose="02020603050405020304" pitchFamily="18" charset="0"/>
                        </a:rPr>
                        <a:t>3139</a:t>
                      </a:r>
                      <a:endParaRPr lang="en-US" sz="2400" b="0" dirty="0">
                        <a:solidFill>
                          <a:schemeClr val="tx1"/>
                        </a:solidFill>
                        <a:latin typeface="Times New Roman" panose="02020603050405020304" pitchFamily="18" charset="0"/>
                        <a:ea typeface="Times New Roman" panose="02020603050405020304" charset="0"/>
                        <a:cs typeface="Times New Roman" panose="02020603050405020304" pitchFamily="18" charset="0"/>
                      </a:endParaRPr>
                    </a:p>
                  </a:txBody>
                  <a:tcPr marL="68580" marR="68580" marT="0" marB="0" anchor="b"/>
                </a:tc>
                <a:tc>
                  <a:txBody>
                    <a:bodyPr/>
                    <a:lstStyle/>
                    <a:p>
                      <a:pPr indent="0">
                        <a:buNone/>
                      </a:pPr>
                      <a:r>
                        <a:rPr lang="en-US" sz="2400" dirty="0">
                          <a:latin typeface="Times New Roman" panose="02020603050405020304" pitchFamily="18" charset="0"/>
                          <a:cs typeface="Times New Roman" panose="02020603050405020304" pitchFamily="18" charset="0"/>
                        </a:rPr>
                        <a:t>             32</a:t>
                      </a:r>
                      <a:endParaRPr lang="en-US" sz="2400" b="0" dirty="0">
                        <a:solidFill>
                          <a:schemeClr val="tx1"/>
                        </a:solidFill>
                        <a:latin typeface="Times New Roman" panose="02020603050405020304" pitchFamily="18" charset="0"/>
                        <a:ea typeface="Times New Roman" panose="02020603050405020304" charset="0"/>
                        <a:cs typeface="Times New Roman" panose="02020603050405020304" pitchFamily="18" charset="0"/>
                      </a:endParaRPr>
                    </a:p>
                  </a:txBody>
                  <a:tcPr marL="68580" marR="68580" marT="0" marB="0" anchor="b"/>
                </a:tc>
                <a:tc>
                  <a:txBody>
                    <a:bodyPr/>
                    <a:lstStyle/>
                    <a:p>
                      <a:pPr indent="0" algn="ctr">
                        <a:buNone/>
                      </a:pPr>
                      <a:r>
                        <a:rPr lang="en-US" sz="2400" dirty="0">
                          <a:latin typeface="Times New Roman" panose="02020603050405020304" pitchFamily="18" charset="0"/>
                          <a:cs typeface="Times New Roman" panose="02020603050405020304" pitchFamily="18" charset="0"/>
                        </a:rPr>
                        <a:t>        1:98</a:t>
                      </a:r>
                      <a:endParaRPr lang="en-US" sz="2400" b="0" dirty="0">
                        <a:solidFill>
                          <a:schemeClr val="tx1"/>
                        </a:solidFill>
                        <a:latin typeface="Times New Roman" panose="02020603050405020304" pitchFamily="18" charset="0"/>
                        <a:ea typeface="Times New Roman" panose="0202060305040502030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2446117162"/>
                  </a:ext>
                </a:extLst>
              </a:tr>
              <a:tr h="713137">
                <a:tc>
                  <a:txBody>
                    <a:bodyPr/>
                    <a:lstStyle/>
                    <a:p>
                      <a:pPr indent="0" algn="ctr">
                        <a:buNone/>
                      </a:pPr>
                      <a:r>
                        <a:rPr lang="en-US" sz="2400" dirty="0">
                          <a:latin typeface="Times New Roman" panose="02020603050405020304" pitchFamily="18" charset="0"/>
                          <a:cs typeface="Times New Roman" panose="02020603050405020304" pitchFamily="18" charset="0"/>
                        </a:rPr>
                        <a:t>2019-2020</a:t>
                      </a:r>
                      <a:endParaRPr lang="en-US" sz="2400" b="0" dirty="0">
                        <a:solidFill>
                          <a:schemeClr val="tx1"/>
                        </a:solidFill>
                        <a:latin typeface="Times New Roman" panose="02020603050405020304" pitchFamily="18" charset="0"/>
                        <a:ea typeface="Times New Roman" panose="02020603050405020304" charset="0"/>
                        <a:cs typeface="Times New Roman" panose="02020603050405020304" pitchFamily="18" charset="0"/>
                      </a:endParaRPr>
                    </a:p>
                  </a:txBody>
                  <a:tcPr marL="68580" marR="68580" marT="0" marB="0" anchor="b"/>
                </a:tc>
                <a:tc>
                  <a:txBody>
                    <a:bodyPr/>
                    <a:lstStyle/>
                    <a:p>
                      <a:pPr indent="0" algn="ctr">
                        <a:buNone/>
                      </a:pPr>
                      <a:r>
                        <a:rPr lang="en-US" sz="2400" dirty="0">
                          <a:latin typeface="Times New Roman" panose="02020603050405020304" pitchFamily="18" charset="0"/>
                          <a:cs typeface="Times New Roman" panose="02020603050405020304" pitchFamily="18" charset="0"/>
                        </a:rPr>
                        <a:t>3377</a:t>
                      </a:r>
                      <a:endParaRPr lang="en-US" sz="2400" b="0" dirty="0">
                        <a:solidFill>
                          <a:schemeClr val="tx1"/>
                        </a:solidFill>
                        <a:latin typeface="Times New Roman" panose="02020603050405020304" pitchFamily="18" charset="0"/>
                        <a:ea typeface="Times New Roman" panose="02020603050405020304" charset="0"/>
                        <a:cs typeface="Times New Roman" panose="02020603050405020304" pitchFamily="18" charset="0"/>
                      </a:endParaRPr>
                    </a:p>
                  </a:txBody>
                  <a:tcPr marL="68580" marR="68580" marT="0" marB="0" anchor="b"/>
                </a:tc>
                <a:tc>
                  <a:txBody>
                    <a:bodyPr/>
                    <a:lstStyle/>
                    <a:p>
                      <a:pPr indent="0">
                        <a:buNone/>
                      </a:pPr>
                      <a:r>
                        <a:rPr lang="en-US" sz="2400" dirty="0">
                          <a:latin typeface="Times New Roman" panose="02020603050405020304" pitchFamily="18" charset="0"/>
                          <a:cs typeface="Times New Roman" panose="02020603050405020304" pitchFamily="18" charset="0"/>
                        </a:rPr>
                        <a:t>             31</a:t>
                      </a:r>
                      <a:endParaRPr lang="en-US" sz="2400" b="0" dirty="0">
                        <a:solidFill>
                          <a:schemeClr val="tx1"/>
                        </a:solidFill>
                        <a:latin typeface="Times New Roman" panose="02020603050405020304" pitchFamily="18" charset="0"/>
                        <a:ea typeface="Times New Roman" panose="02020603050405020304" charset="0"/>
                        <a:cs typeface="Times New Roman" panose="02020603050405020304" pitchFamily="18" charset="0"/>
                      </a:endParaRPr>
                    </a:p>
                  </a:txBody>
                  <a:tcPr marL="68580" marR="68580" marT="0" marB="0" anchor="b"/>
                </a:tc>
                <a:tc>
                  <a:txBody>
                    <a:bodyPr/>
                    <a:lstStyle/>
                    <a:p>
                      <a:pPr indent="0" algn="ctr">
                        <a:buNone/>
                      </a:pPr>
                      <a:r>
                        <a:rPr lang="en-US" sz="2400" dirty="0">
                          <a:latin typeface="Times New Roman" panose="02020603050405020304" pitchFamily="18" charset="0"/>
                          <a:cs typeface="Times New Roman" panose="02020603050405020304" pitchFamily="18" charset="0"/>
                        </a:rPr>
                        <a:t>          1:108</a:t>
                      </a:r>
                      <a:endParaRPr lang="en-US" sz="2400" b="0" dirty="0">
                        <a:solidFill>
                          <a:schemeClr val="tx1"/>
                        </a:solidFill>
                        <a:latin typeface="Times New Roman" panose="02020603050405020304" pitchFamily="18" charset="0"/>
                        <a:ea typeface="Times New Roman" panose="0202060305040502030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2990258644"/>
                  </a:ext>
                </a:extLst>
              </a:tr>
              <a:tr h="551294">
                <a:tc>
                  <a:txBody>
                    <a:bodyPr/>
                    <a:lstStyle/>
                    <a:p>
                      <a:pPr indent="0" algn="ctr">
                        <a:buNone/>
                      </a:pPr>
                      <a:r>
                        <a:rPr lang="en-US" sz="2400" dirty="0">
                          <a:latin typeface="Times New Roman" panose="02020603050405020304" pitchFamily="18" charset="0"/>
                          <a:cs typeface="Times New Roman" panose="02020603050405020304" pitchFamily="18" charset="0"/>
                        </a:rPr>
                        <a:t>2020-2021</a:t>
                      </a:r>
                      <a:endParaRPr lang="en-US" sz="2400" b="0" dirty="0">
                        <a:solidFill>
                          <a:schemeClr val="tx1"/>
                        </a:solidFill>
                        <a:latin typeface="Times New Roman" panose="02020603050405020304" pitchFamily="18" charset="0"/>
                        <a:ea typeface="Times New Roman" panose="02020603050405020304" charset="0"/>
                        <a:cs typeface="Times New Roman" panose="02020603050405020304" pitchFamily="18" charset="0"/>
                      </a:endParaRPr>
                    </a:p>
                  </a:txBody>
                  <a:tcPr marL="68580" marR="68580" marT="0" marB="0" anchor="b"/>
                </a:tc>
                <a:tc>
                  <a:txBody>
                    <a:bodyPr/>
                    <a:lstStyle/>
                    <a:p>
                      <a:pPr indent="0" algn="ctr">
                        <a:buNone/>
                      </a:pPr>
                      <a:r>
                        <a:rPr lang="en-US" sz="2400" dirty="0">
                          <a:latin typeface="Times New Roman" panose="02020603050405020304" pitchFamily="18" charset="0"/>
                          <a:cs typeface="Times New Roman" panose="02020603050405020304" pitchFamily="18" charset="0"/>
                        </a:rPr>
                        <a:t>2687</a:t>
                      </a:r>
                      <a:endParaRPr lang="en-US" sz="2400" b="0" dirty="0">
                        <a:solidFill>
                          <a:schemeClr val="tx1"/>
                        </a:solidFill>
                        <a:latin typeface="Times New Roman" panose="02020603050405020304" pitchFamily="18" charset="0"/>
                        <a:ea typeface="Times New Roman" panose="02020603050405020304" charset="0"/>
                        <a:cs typeface="Times New Roman" panose="02020603050405020304" pitchFamily="18" charset="0"/>
                      </a:endParaRPr>
                    </a:p>
                  </a:txBody>
                  <a:tcPr marL="68580" marR="68580" marT="0" marB="0" anchor="b"/>
                </a:tc>
                <a:tc>
                  <a:txBody>
                    <a:bodyPr/>
                    <a:lstStyle/>
                    <a:p>
                      <a:pPr indent="0">
                        <a:buNone/>
                      </a:pPr>
                      <a:r>
                        <a:rPr lang="en-US" sz="2400" dirty="0">
                          <a:latin typeface="Times New Roman" panose="02020603050405020304" pitchFamily="18" charset="0"/>
                          <a:cs typeface="Times New Roman" panose="02020603050405020304" pitchFamily="18" charset="0"/>
                        </a:rPr>
                        <a:t>             36</a:t>
                      </a:r>
                      <a:endParaRPr lang="en-US" sz="2400" b="0" dirty="0">
                        <a:solidFill>
                          <a:schemeClr val="tx1"/>
                        </a:solidFill>
                        <a:latin typeface="Times New Roman" panose="02020603050405020304" pitchFamily="18" charset="0"/>
                        <a:ea typeface="Times New Roman" panose="02020603050405020304" charset="0"/>
                        <a:cs typeface="Times New Roman" panose="02020603050405020304" pitchFamily="18" charset="0"/>
                      </a:endParaRPr>
                    </a:p>
                  </a:txBody>
                  <a:tcPr marL="68580" marR="68580" marT="0" marB="0" anchor="b"/>
                </a:tc>
                <a:tc>
                  <a:txBody>
                    <a:bodyPr/>
                    <a:lstStyle/>
                    <a:p>
                      <a:pPr indent="0" algn="ctr">
                        <a:buNone/>
                      </a:pPr>
                      <a:r>
                        <a:rPr lang="en-US" sz="2400" dirty="0">
                          <a:latin typeface="Times New Roman" panose="02020603050405020304" pitchFamily="18" charset="0"/>
                          <a:cs typeface="Times New Roman" panose="02020603050405020304" pitchFamily="18" charset="0"/>
                        </a:rPr>
                        <a:t>        1:75</a:t>
                      </a:r>
                      <a:endParaRPr lang="en-US" sz="2400" b="0" dirty="0">
                        <a:solidFill>
                          <a:schemeClr val="tx1"/>
                        </a:solidFill>
                        <a:latin typeface="Times New Roman" panose="02020603050405020304" pitchFamily="18" charset="0"/>
                        <a:ea typeface="Times New Roman" panose="0202060305040502030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2615805188"/>
                  </a:ext>
                </a:extLst>
              </a:tr>
              <a:tr h="551294">
                <a:tc>
                  <a:txBody>
                    <a:bodyPr/>
                    <a:lstStyle/>
                    <a:p>
                      <a:pPr indent="0" algn="ctr">
                        <a:buNone/>
                      </a:pPr>
                      <a:r>
                        <a:rPr lang="en-US" sz="2400" dirty="0">
                          <a:latin typeface="Times New Roman" panose="02020603050405020304" pitchFamily="18" charset="0"/>
                          <a:cs typeface="Times New Roman" panose="02020603050405020304" pitchFamily="18" charset="0"/>
                        </a:rPr>
                        <a:t>2021-2022</a:t>
                      </a:r>
                      <a:endParaRPr lang="en-US" sz="2400" b="0" dirty="0">
                        <a:solidFill>
                          <a:schemeClr val="tx1"/>
                        </a:solidFill>
                        <a:latin typeface="Times New Roman" panose="02020603050405020304" pitchFamily="18" charset="0"/>
                        <a:ea typeface="Times New Roman" panose="02020603050405020304" charset="0"/>
                        <a:cs typeface="Times New Roman" panose="02020603050405020304" pitchFamily="18" charset="0"/>
                      </a:endParaRPr>
                    </a:p>
                  </a:txBody>
                  <a:tcPr marL="68580" marR="68580" marT="0" marB="0" anchor="b"/>
                </a:tc>
                <a:tc>
                  <a:txBody>
                    <a:bodyPr/>
                    <a:lstStyle/>
                    <a:p>
                      <a:pPr indent="0" algn="ctr">
                        <a:buNone/>
                      </a:pPr>
                      <a:r>
                        <a:rPr lang="en-US" sz="2400" dirty="0">
                          <a:latin typeface="Times New Roman" panose="02020603050405020304" pitchFamily="18" charset="0"/>
                          <a:cs typeface="Times New Roman" panose="02020603050405020304" pitchFamily="18" charset="0"/>
                        </a:rPr>
                        <a:t> 2687</a:t>
                      </a:r>
                      <a:endParaRPr lang="en-US" sz="2400" b="0" dirty="0">
                        <a:solidFill>
                          <a:schemeClr val="tx1"/>
                        </a:solidFill>
                        <a:latin typeface="Times New Roman" panose="02020603050405020304" pitchFamily="18" charset="0"/>
                        <a:ea typeface="Times New Roman" panose="02020603050405020304" charset="0"/>
                        <a:cs typeface="Times New Roman" panose="02020603050405020304" pitchFamily="18" charset="0"/>
                      </a:endParaRPr>
                    </a:p>
                  </a:txBody>
                  <a:tcPr marL="68580" marR="68580" marT="0" marB="0" anchor="b"/>
                </a:tc>
                <a:tc>
                  <a:txBody>
                    <a:bodyPr/>
                    <a:lstStyle/>
                    <a:p>
                      <a:pPr indent="0">
                        <a:buNone/>
                      </a:pPr>
                      <a:r>
                        <a:rPr lang="en-US" sz="2400" dirty="0">
                          <a:latin typeface="Times New Roman" panose="02020603050405020304" pitchFamily="18" charset="0"/>
                          <a:cs typeface="Times New Roman" panose="02020603050405020304" pitchFamily="18" charset="0"/>
                        </a:rPr>
                        <a:t>             32</a:t>
                      </a:r>
                      <a:endParaRPr lang="en-US" sz="2400" b="0" dirty="0">
                        <a:solidFill>
                          <a:schemeClr val="tx1"/>
                        </a:solidFill>
                        <a:latin typeface="Times New Roman" panose="02020603050405020304" pitchFamily="18" charset="0"/>
                        <a:ea typeface="Times New Roman" panose="02020603050405020304" charset="0"/>
                        <a:cs typeface="Times New Roman" panose="02020603050405020304" pitchFamily="18" charset="0"/>
                      </a:endParaRPr>
                    </a:p>
                  </a:txBody>
                  <a:tcPr marL="68580" marR="68580" marT="0" marB="0" anchor="b"/>
                </a:tc>
                <a:tc>
                  <a:txBody>
                    <a:bodyPr/>
                    <a:lstStyle/>
                    <a:p>
                      <a:pPr indent="0" algn="ctr">
                        <a:buNone/>
                      </a:pPr>
                      <a:r>
                        <a:rPr lang="en-US" sz="2400" dirty="0">
                          <a:latin typeface="Times New Roman" panose="02020603050405020304" pitchFamily="18" charset="0"/>
                          <a:cs typeface="Times New Roman" panose="02020603050405020304" pitchFamily="18" charset="0"/>
                        </a:rPr>
                        <a:t>        1:84</a:t>
                      </a:r>
                      <a:endParaRPr lang="en-US" sz="2400" b="0" dirty="0">
                        <a:solidFill>
                          <a:schemeClr val="tx1"/>
                        </a:solidFill>
                        <a:latin typeface="Times New Roman" panose="02020603050405020304" pitchFamily="18" charset="0"/>
                        <a:ea typeface="Times New Roman" panose="0202060305040502030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1212459243"/>
                  </a:ext>
                </a:extLst>
              </a:tr>
            </a:tbl>
          </a:graphicData>
        </a:graphic>
      </p:graphicFrame>
      <p:sp>
        <p:nvSpPr>
          <p:cNvPr id="4" name="Slide Number Placeholder 3"/>
          <p:cNvSpPr>
            <a:spLocks noGrp="1"/>
          </p:cNvSpPr>
          <p:nvPr>
            <p:ph type="sldNum" sz="quarter" idx="12"/>
          </p:nvPr>
        </p:nvSpPr>
        <p:spPr/>
        <p:txBody>
          <a:bodyPr/>
          <a:lstStyle/>
          <a:p>
            <a:fld id="{3E7E494A-E818-4FC3-92CA-89357DA13C65}" type="slidenum">
              <a:rPr lang="en-IN" smtClean="0"/>
              <a:pPr/>
              <a:t>18</a:t>
            </a:fld>
            <a:endParaRPr lang="en-IN"/>
          </a:p>
        </p:txBody>
      </p:sp>
      <p:pic>
        <p:nvPicPr>
          <p:cNvPr id="7" name="Picture 2">
            <a:extLst>
              <a:ext uri="{FF2B5EF4-FFF2-40B4-BE49-F238E27FC236}">
                <a16:creationId xmlns:a16="http://schemas.microsoft.com/office/drawing/2014/main" xmlns="" id="{E800F761-D405-7E0E-360C-2A229242DAB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33136" y="216587"/>
            <a:ext cx="1255282" cy="1296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47963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6862" y="-1"/>
            <a:ext cx="8596668" cy="940279"/>
          </a:xfrm>
        </p:spPr>
        <p:txBody>
          <a:bodyPr>
            <a:normAutofit/>
          </a:bodyPr>
          <a:lstStyle/>
          <a:p>
            <a:pPr algn="ctr"/>
            <a:r>
              <a:rPr lang="en-US" sz="3200" b="1" dirty="0">
                <a:latin typeface="Trebuchet MS" panose="020B0603020202020204" pitchFamily="34" charset="0"/>
              </a:rPr>
              <a:t>Faculty profile</a:t>
            </a:r>
            <a:endParaRPr lang="en-IN" sz="3200" b="1" dirty="0">
              <a:latin typeface="Trebuchet MS" panose="020B0603020202020204" pitchFamily="34" charset="0"/>
            </a:endParaRPr>
          </a:p>
        </p:txBody>
      </p:sp>
      <p:sp>
        <p:nvSpPr>
          <p:cNvPr id="4" name="Slide Number Placeholder 3"/>
          <p:cNvSpPr>
            <a:spLocks noGrp="1"/>
          </p:cNvSpPr>
          <p:nvPr>
            <p:ph type="sldNum" sz="quarter" idx="12"/>
          </p:nvPr>
        </p:nvSpPr>
        <p:spPr/>
        <p:txBody>
          <a:bodyPr/>
          <a:lstStyle/>
          <a:p>
            <a:fld id="{3E7E494A-E818-4FC3-92CA-89357DA13C65}" type="slidenum">
              <a:rPr lang="en-IN" smtClean="0"/>
              <a:pPr/>
              <a:t>19</a:t>
            </a:fld>
            <a:endParaRPr lang="en-IN"/>
          </a:p>
        </p:txBody>
      </p:sp>
      <p:pic>
        <p:nvPicPr>
          <p:cNvPr id="5" name="Picture 2">
            <a:extLst>
              <a:ext uri="{FF2B5EF4-FFF2-40B4-BE49-F238E27FC236}">
                <a16:creationId xmlns:a16="http://schemas.microsoft.com/office/drawing/2014/main" xmlns="" id="{E800F761-D405-7E0E-360C-2A229242DAB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36718" y="124271"/>
            <a:ext cx="1255282" cy="129684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096000" y="3554083"/>
            <a:ext cx="3714750" cy="1631216"/>
          </a:xfrm>
          <a:prstGeom prst="rect">
            <a:avLst/>
          </a:prstGeom>
          <a:noFill/>
        </p:spPr>
        <p:txBody>
          <a:bodyPr wrap="square" rtlCol="0">
            <a:spAutoFit/>
          </a:bodyPr>
          <a:lstStyle/>
          <a:p>
            <a:pPr algn="r"/>
            <a:r>
              <a:rPr lang="en-US" sz="2000" dirty="0">
                <a:latin typeface="Times New Roman" panose="02020603050405020304" pitchFamily="18" charset="0"/>
                <a:cs typeface="Times New Roman" panose="02020603050405020304" pitchFamily="18" charset="0"/>
              </a:rPr>
              <a:t>Research Articles = 77</a:t>
            </a:r>
          </a:p>
          <a:p>
            <a:pPr algn="r"/>
            <a:r>
              <a:rPr lang="en-US" sz="2000" dirty="0">
                <a:latin typeface="Times New Roman" panose="02020603050405020304" pitchFamily="18" charset="0"/>
                <a:cs typeface="Times New Roman" panose="02020603050405020304" pitchFamily="18" charset="0"/>
              </a:rPr>
              <a:t>Books = 11</a:t>
            </a:r>
          </a:p>
          <a:p>
            <a:pPr algn="r"/>
            <a:r>
              <a:rPr lang="en-US" sz="2000" dirty="0">
                <a:latin typeface="Times New Roman" panose="02020603050405020304" pitchFamily="18" charset="0"/>
                <a:cs typeface="Times New Roman" panose="02020603050405020304" pitchFamily="18" charset="0"/>
              </a:rPr>
              <a:t>Seminar/Conference attended</a:t>
            </a:r>
            <a:r>
              <a:rPr lang="en-IN" sz="2000" dirty="0">
                <a:latin typeface="Times New Roman" panose="02020603050405020304" pitchFamily="18" charset="0"/>
                <a:cs typeface="Times New Roman" panose="02020603050405020304" pitchFamily="18" charset="0"/>
              </a:rPr>
              <a:t> = 52</a:t>
            </a:r>
          </a:p>
          <a:p>
            <a:pPr algn="r"/>
            <a:r>
              <a:rPr lang="en-US" sz="2000" dirty="0">
                <a:latin typeface="Times New Roman" panose="02020603050405020304" pitchFamily="18" charset="0"/>
                <a:cs typeface="Times New Roman" panose="02020603050405020304" pitchFamily="18" charset="0"/>
              </a:rPr>
              <a:t>Webinar attended = 13</a:t>
            </a:r>
          </a:p>
          <a:p>
            <a:pPr algn="r"/>
            <a:r>
              <a:rPr lang="en-US" sz="2000" dirty="0">
                <a:latin typeface="Times New Roman" panose="02020603050405020304" pitchFamily="18" charset="0"/>
                <a:cs typeface="Times New Roman" panose="02020603050405020304" pitchFamily="18" charset="0"/>
              </a:rPr>
              <a:t>Ph.Ds. guided/awarded = 24</a:t>
            </a:r>
          </a:p>
        </p:txBody>
      </p:sp>
      <p:graphicFrame>
        <p:nvGraphicFramePr>
          <p:cNvPr id="3" name="Table 2">
            <a:extLst>
              <a:ext uri="{FF2B5EF4-FFF2-40B4-BE49-F238E27FC236}">
                <a16:creationId xmlns:a16="http://schemas.microsoft.com/office/drawing/2014/main" xmlns="" id="{51DA1044-E361-D0C0-309E-76893E5DBECE}"/>
              </a:ext>
            </a:extLst>
          </p:cNvPr>
          <p:cNvGraphicFramePr>
            <a:graphicFrameLocks noGrp="1"/>
          </p:cNvGraphicFramePr>
          <p:nvPr>
            <p:extLst>
              <p:ext uri="{D42A27DB-BD31-4B8C-83A1-F6EECF244321}">
                <p14:modId xmlns:p14="http://schemas.microsoft.com/office/powerpoint/2010/main" val="726627486"/>
              </p:ext>
            </p:extLst>
          </p:nvPr>
        </p:nvGraphicFramePr>
        <p:xfrm>
          <a:off x="238125" y="514350"/>
          <a:ext cx="5857875" cy="4597649"/>
        </p:xfrm>
        <a:graphic>
          <a:graphicData uri="http://schemas.openxmlformats.org/drawingml/2006/table">
            <a:tbl>
              <a:tblPr firstRow="1" bandRow="1">
                <a:tableStyleId>{5940675A-B579-460E-94D1-54222C63F5DA}</a:tableStyleId>
              </a:tblPr>
              <a:tblGrid>
                <a:gridCol w="1952625">
                  <a:extLst>
                    <a:ext uri="{9D8B030D-6E8A-4147-A177-3AD203B41FA5}">
                      <a16:colId xmlns:a16="http://schemas.microsoft.com/office/drawing/2014/main" xmlns="" val="1991460727"/>
                    </a:ext>
                  </a:extLst>
                </a:gridCol>
                <a:gridCol w="1952625">
                  <a:extLst>
                    <a:ext uri="{9D8B030D-6E8A-4147-A177-3AD203B41FA5}">
                      <a16:colId xmlns:a16="http://schemas.microsoft.com/office/drawing/2014/main" xmlns="" val="3691566538"/>
                    </a:ext>
                  </a:extLst>
                </a:gridCol>
                <a:gridCol w="1952625">
                  <a:extLst>
                    <a:ext uri="{9D8B030D-6E8A-4147-A177-3AD203B41FA5}">
                      <a16:colId xmlns:a16="http://schemas.microsoft.com/office/drawing/2014/main" xmlns="" val="2329209051"/>
                    </a:ext>
                  </a:extLst>
                </a:gridCol>
              </a:tblGrid>
              <a:tr h="619876">
                <a:tc>
                  <a:txBody>
                    <a:bodyPr/>
                    <a:lstStyle/>
                    <a:p>
                      <a:r>
                        <a:rPr lang="en-US" sz="1600" b="1" dirty="0">
                          <a:latin typeface="Times New Roman" pitchFamily="18" charset="0"/>
                          <a:cs typeface="Times New Roman" pitchFamily="18" charset="0"/>
                        </a:rPr>
                        <a:t>S. No</a:t>
                      </a:r>
                    </a:p>
                  </a:txBody>
                  <a:tcPr/>
                </a:tc>
                <a:tc>
                  <a:txBody>
                    <a:bodyPr/>
                    <a:lstStyle/>
                    <a:p>
                      <a:r>
                        <a:rPr lang="en-US" sz="1600" b="1" dirty="0">
                          <a:latin typeface="Times New Roman" pitchFamily="18" charset="0"/>
                          <a:cs typeface="Times New Roman" pitchFamily="18" charset="0"/>
                        </a:rPr>
                        <a:t>Name of the Faculty</a:t>
                      </a:r>
                    </a:p>
                  </a:txBody>
                  <a:tcPr/>
                </a:tc>
                <a:tc>
                  <a:txBody>
                    <a:bodyPr/>
                    <a:lstStyle/>
                    <a:p>
                      <a:r>
                        <a:rPr lang="en-US" sz="1600" b="1" dirty="0">
                          <a:latin typeface="Times New Roman" pitchFamily="18" charset="0"/>
                          <a:cs typeface="Times New Roman" pitchFamily="18" charset="0"/>
                        </a:rPr>
                        <a:t>Designation</a:t>
                      </a:r>
                    </a:p>
                  </a:txBody>
                  <a:tcPr/>
                </a:tc>
                <a:extLst>
                  <a:ext uri="{0D108BD9-81ED-4DB2-BD59-A6C34878D82A}">
                    <a16:rowId xmlns:a16="http://schemas.microsoft.com/office/drawing/2014/main" xmlns="" val="2506057283"/>
                  </a:ext>
                </a:extLst>
              </a:tr>
              <a:tr h="532462">
                <a:tc>
                  <a:txBody>
                    <a:bodyPr/>
                    <a:lstStyle/>
                    <a:p>
                      <a:pPr algn="ctr"/>
                      <a:r>
                        <a:rPr lang="en-US" sz="1600" dirty="0">
                          <a:latin typeface="Times New Roman" panose="02020603050405020304" pitchFamily="18" charset="0"/>
                          <a:cs typeface="Times New Roman" panose="02020603050405020304" pitchFamily="18" charset="0"/>
                        </a:rPr>
                        <a:t>1</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a:latin typeface="Times New Roman" panose="02020603050405020304" pitchFamily="18" charset="0"/>
                          <a:cs typeface="Times New Roman" panose="02020603050405020304" pitchFamily="18" charset="0"/>
                          <a:hlinkClick r:id="rId3"/>
                        </a:rPr>
                        <a:t>Prof. G. Sudhakar</a:t>
                      </a:r>
                      <a:endParaRPr lang="en-US" sz="1600" b="0" dirty="0">
                        <a:solidFill>
                          <a:srgbClr val="000000"/>
                        </a:solidFill>
                        <a:latin typeface="Times New Roman" panose="02020603050405020304" pitchFamily="18" charset="0"/>
                        <a:ea typeface="Times New Roman" panose="02020603050405020304" charset="0"/>
                        <a:cs typeface="Times New Roman" panose="02020603050405020304" pitchFamily="18" charset="0"/>
                      </a:endParaRPr>
                    </a:p>
                  </a:txBody>
                  <a:tcPr marL="68580" marR="68580" marT="0" marB="0" anchor="ctr"/>
                </a:tc>
                <a:tc>
                  <a:txBody>
                    <a:bodyPr/>
                    <a:lstStyle/>
                    <a:p>
                      <a:pPr indent="0" algn="ctr">
                        <a:buNone/>
                      </a:pPr>
                      <a:r>
                        <a:rPr lang="en-US" sz="1600" dirty="0">
                          <a:latin typeface="Times New Roman" panose="02020603050405020304" pitchFamily="18" charset="0"/>
                          <a:cs typeface="Times New Roman" panose="02020603050405020304" pitchFamily="18" charset="0"/>
                        </a:rPr>
                        <a:t>Professor</a:t>
                      </a:r>
                      <a:endParaRPr lang="en-US" sz="1600" b="0" dirty="0">
                        <a:solidFill>
                          <a:srgbClr val="212529"/>
                        </a:solidFill>
                        <a:latin typeface="Times New Roman" panose="02020603050405020304" pitchFamily="18" charset="0"/>
                        <a:ea typeface="Times New Roman" panose="0202060305040502030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2378438928"/>
                  </a:ext>
                </a:extLst>
              </a:tr>
              <a:tr h="532462">
                <a:tc>
                  <a:txBody>
                    <a:bodyPr/>
                    <a:lstStyle/>
                    <a:p>
                      <a:pPr algn="ctr"/>
                      <a:r>
                        <a:rPr lang="en-US" sz="1600" dirty="0">
                          <a:latin typeface="Times New Roman" panose="02020603050405020304" pitchFamily="18" charset="0"/>
                          <a:cs typeface="Times New Roman" panose="02020603050405020304" pitchFamily="18" charset="0"/>
                        </a:rPr>
                        <a:t>2</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a:latin typeface="Times New Roman" panose="02020603050405020304" pitchFamily="18" charset="0"/>
                          <a:cs typeface="Times New Roman" panose="02020603050405020304" pitchFamily="18" charset="0"/>
                          <a:hlinkClick r:id="rId4"/>
                        </a:rPr>
                        <a:t>Dr. V. Lakshmi</a:t>
                      </a:r>
                      <a:endParaRPr lang="en-US" sz="1600" b="0" dirty="0">
                        <a:solidFill>
                          <a:srgbClr val="000000"/>
                        </a:solidFill>
                        <a:latin typeface="Times New Roman" panose="02020603050405020304" pitchFamily="18" charset="0"/>
                        <a:ea typeface="Times New Roman" panose="02020603050405020304" charset="0"/>
                        <a:cs typeface="Times New Roman" panose="02020603050405020304" pitchFamily="18" charset="0"/>
                      </a:endParaRPr>
                    </a:p>
                  </a:txBody>
                  <a:tcPr marL="68580" marR="68580" marT="0" marB="0" anchor="ctr"/>
                </a:tc>
                <a:tc>
                  <a:txBody>
                    <a:bodyPr/>
                    <a:lstStyle/>
                    <a:p>
                      <a:pPr indent="0" algn="ctr">
                        <a:buNone/>
                      </a:pPr>
                      <a:r>
                        <a:rPr lang="en-US" sz="1600" dirty="0">
                          <a:latin typeface="Times New Roman" panose="02020603050405020304" pitchFamily="18" charset="0"/>
                          <a:cs typeface="Times New Roman" panose="02020603050405020304" pitchFamily="18" charset="0"/>
                        </a:rPr>
                        <a:t>Associate Professor &amp; Head</a:t>
                      </a:r>
                      <a:endParaRPr lang="en-US" sz="1600" b="0" dirty="0">
                        <a:solidFill>
                          <a:srgbClr val="212529"/>
                        </a:solidFill>
                        <a:latin typeface="Times New Roman" panose="02020603050405020304" pitchFamily="18" charset="0"/>
                        <a:ea typeface="Times New Roman" panose="0202060305040502030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48125329"/>
                  </a:ext>
                </a:extLst>
              </a:tr>
              <a:tr h="532462">
                <a:tc>
                  <a:txBody>
                    <a:bodyPr/>
                    <a:lstStyle/>
                    <a:p>
                      <a:pPr algn="ctr"/>
                      <a:r>
                        <a:rPr lang="en-US" sz="1600" dirty="0">
                          <a:latin typeface="Times New Roman" panose="02020603050405020304" pitchFamily="18" charset="0"/>
                          <a:cs typeface="Times New Roman" panose="02020603050405020304" pitchFamily="18" charset="0"/>
                        </a:rPr>
                        <a:t>3</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a:latin typeface="Times New Roman" panose="02020603050405020304" pitchFamily="18" charset="0"/>
                          <a:cs typeface="Times New Roman" panose="02020603050405020304" pitchFamily="18" charset="0"/>
                          <a:hlinkClick r:id="rId5"/>
                        </a:rPr>
                        <a:t>Prof. V. Lakshmi Kalpana</a:t>
                      </a:r>
                      <a:endParaRPr lang="en-US" sz="1600" b="0" dirty="0">
                        <a:solidFill>
                          <a:srgbClr val="000000"/>
                        </a:solidFill>
                        <a:latin typeface="Times New Roman" panose="02020603050405020304" pitchFamily="18" charset="0"/>
                        <a:ea typeface="Times New Roman" panose="02020603050405020304" charset="0"/>
                        <a:cs typeface="Times New Roman" panose="02020603050405020304" pitchFamily="18" charset="0"/>
                      </a:endParaRPr>
                    </a:p>
                  </a:txBody>
                  <a:tcPr marL="68580" marR="68580" marT="0" marB="0" anchor="ctr"/>
                </a:tc>
                <a:tc>
                  <a:txBody>
                    <a:bodyPr/>
                    <a:lstStyle/>
                    <a:p>
                      <a:pPr indent="0" algn="ctr">
                        <a:buNone/>
                      </a:pPr>
                      <a:r>
                        <a:rPr lang="en-US" sz="1600" dirty="0">
                          <a:latin typeface="Times New Roman" panose="02020603050405020304" pitchFamily="18" charset="0"/>
                          <a:cs typeface="Times New Roman" panose="02020603050405020304" pitchFamily="18" charset="0"/>
                        </a:rPr>
                        <a:t>Professor (Honorary)</a:t>
                      </a:r>
                      <a:endParaRPr lang="en-US" sz="1600" b="0" dirty="0">
                        <a:solidFill>
                          <a:srgbClr val="212529"/>
                        </a:solidFill>
                        <a:latin typeface="Times New Roman" panose="02020603050405020304" pitchFamily="18" charset="0"/>
                        <a:ea typeface="Times New Roman" panose="0202060305040502030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3843689611"/>
                  </a:ext>
                </a:extLst>
              </a:tr>
              <a:tr h="532462">
                <a:tc>
                  <a:txBody>
                    <a:bodyPr/>
                    <a:lstStyle/>
                    <a:p>
                      <a:pPr algn="ctr"/>
                      <a:r>
                        <a:rPr lang="en-US" sz="1600" dirty="0">
                          <a:latin typeface="Times New Roman" panose="02020603050405020304" pitchFamily="18" charset="0"/>
                          <a:cs typeface="Times New Roman" panose="02020603050405020304" pitchFamily="18" charset="0"/>
                        </a:rPr>
                        <a:t>4</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a:latin typeface="Times New Roman" panose="02020603050405020304" pitchFamily="18" charset="0"/>
                          <a:cs typeface="Times New Roman" panose="02020603050405020304" pitchFamily="18" charset="0"/>
                          <a:hlinkClick r:id="rId6"/>
                        </a:rPr>
                        <a:t>Prof. G. Paddaiah</a:t>
                      </a:r>
                      <a:endParaRPr lang="en-US" sz="1600" b="0" dirty="0">
                        <a:solidFill>
                          <a:srgbClr val="000000"/>
                        </a:solidFill>
                        <a:latin typeface="Times New Roman" panose="02020603050405020304" pitchFamily="18" charset="0"/>
                        <a:ea typeface="Times New Roman" panose="02020603050405020304" charset="0"/>
                        <a:cs typeface="Times New Roman" panose="02020603050405020304" pitchFamily="18" charset="0"/>
                      </a:endParaRPr>
                    </a:p>
                  </a:txBody>
                  <a:tcPr marL="68580" marR="68580" marT="0" marB="0" anchor="ctr"/>
                </a:tc>
                <a:tc>
                  <a:txBody>
                    <a:bodyPr/>
                    <a:lstStyle/>
                    <a:p>
                      <a:pPr indent="0" algn="ctr">
                        <a:buNone/>
                      </a:pPr>
                      <a:r>
                        <a:rPr lang="en-US" sz="1600" dirty="0">
                          <a:latin typeface="Times New Roman" panose="02020603050405020304" pitchFamily="18" charset="0"/>
                          <a:cs typeface="Times New Roman" panose="02020603050405020304" pitchFamily="18" charset="0"/>
                        </a:rPr>
                        <a:t>Professor Emeritus (Honorary)</a:t>
                      </a:r>
                    </a:p>
                  </a:txBody>
                  <a:tcPr marL="68580" marR="68580" marT="0" marB="0" anchor="ctr"/>
                </a:tc>
                <a:extLst>
                  <a:ext uri="{0D108BD9-81ED-4DB2-BD59-A6C34878D82A}">
                    <a16:rowId xmlns:a16="http://schemas.microsoft.com/office/drawing/2014/main" xmlns="" val="765026912"/>
                  </a:ext>
                </a:extLst>
              </a:tr>
              <a:tr h="783001">
                <a:tc>
                  <a:txBody>
                    <a:bodyPr/>
                    <a:lstStyle/>
                    <a:p>
                      <a:pPr indent="0" algn="ctr">
                        <a:buNone/>
                      </a:pPr>
                      <a:r>
                        <a:rPr lang="en-US" sz="1600" b="0" dirty="0">
                          <a:solidFill>
                            <a:srgbClr val="000000"/>
                          </a:solidFill>
                          <a:latin typeface="Times New Roman" pitchFamily="18" charset="0"/>
                          <a:ea typeface="Times New Roman" panose="02020603050405020304" charset="0"/>
                          <a:cs typeface="Times New Roman" pitchFamily="18" charset="0"/>
                        </a:rPr>
                        <a:t>5</a:t>
                      </a:r>
                    </a:p>
                  </a:txBody>
                  <a:tcPr marL="68580" marR="68580" marT="0" marB="0" anchor="ctr"/>
                </a:tc>
                <a:tc>
                  <a:txBody>
                    <a:bodyPr/>
                    <a:lstStyle/>
                    <a:p>
                      <a:pPr indent="0" algn="ctr">
                        <a:buNone/>
                      </a:pPr>
                      <a:r>
                        <a:rPr lang="en-US" sz="1600" b="0" dirty="0">
                          <a:solidFill>
                            <a:srgbClr val="000000"/>
                          </a:solidFill>
                          <a:latin typeface="Times New Roman" panose="02020603050405020304" pitchFamily="18" charset="0"/>
                          <a:ea typeface="Times New Roman" panose="02020603050405020304" charset="0"/>
                          <a:cs typeface="Times New Roman" panose="02020603050405020304" pitchFamily="18" charset="0"/>
                        </a:rPr>
                        <a:t>Prof. P. Balakrishna Murty</a:t>
                      </a:r>
                    </a:p>
                  </a:txBody>
                  <a:tcPr marL="68580" marR="68580"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latin typeface="Times New Roman" panose="02020603050405020304" pitchFamily="18" charset="0"/>
                          <a:cs typeface="Times New Roman" panose="02020603050405020304" pitchFamily="18" charset="0"/>
                        </a:rPr>
                        <a:t>Professor Emeritus (Honorary)</a:t>
                      </a:r>
                    </a:p>
                    <a:p>
                      <a:pPr indent="0" algn="ctr">
                        <a:buNone/>
                      </a:pPr>
                      <a:endParaRPr lang="en-US" sz="1600" b="0" dirty="0">
                        <a:solidFill>
                          <a:srgbClr val="212529"/>
                        </a:solidFill>
                        <a:latin typeface="Times New Roman" panose="02020603050405020304" pitchFamily="18" charset="0"/>
                        <a:ea typeface="Times New Roman" panose="0202060305040502030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339709700"/>
                  </a:ext>
                </a:extLst>
              </a:tr>
              <a:tr h="532462">
                <a:tc>
                  <a:txBody>
                    <a:bodyPr/>
                    <a:lstStyle/>
                    <a:p>
                      <a:pPr indent="0" algn="ctr">
                        <a:buNone/>
                      </a:pPr>
                      <a:r>
                        <a:rPr lang="en-US" sz="1600" b="0" dirty="0">
                          <a:solidFill>
                            <a:srgbClr val="000000"/>
                          </a:solidFill>
                          <a:latin typeface="Times New Roman" panose="02020603050405020304" pitchFamily="18" charset="0"/>
                          <a:ea typeface="Times New Roman" panose="02020603050405020304" charset="0"/>
                          <a:cs typeface="Times New Roman" panose="02020603050405020304" pitchFamily="18" charset="0"/>
                        </a:rPr>
                        <a:t>6</a:t>
                      </a:r>
                    </a:p>
                  </a:txBody>
                  <a:tcPr marL="68580" marR="68580" marT="0" marB="0" anchor="ctr"/>
                </a:tc>
                <a:tc>
                  <a:txBody>
                    <a:bodyPr/>
                    <a:lstStyle/>
                    <a:p>
                      <a:pPr indent="0" algn="ctr">
                        <a:buNone/>
                      </a:pPr>
                      <a:r>
                        <a:rPr lang="en-US" sz="1600" dirty="0">
                          <a:latin typeface="Times New Roman" panose="02020603050405020304" pitchFamily="18" charset="0"/>
                          <a:cs typeface="Times New Roman" panose="02020603050405020304" pitchFamily="18" charset="0"/>
                          <a:hlinkClick r:id="rId7"/>
                        </a:rPr>
                        <a:t>Dr. D. Udaya Kumar</a:t>
                      </a:r>
                      <a:endParaRPr lang="en-US" sz="1600" b="0" dirty="0">
                        <a:solidFill>
                          <a:srgbClr val="000000"/>
                        </a:solidFill>
                        <a:latin typeface="Times New Roman" panose="02020603050405020304" pitchFamily="18" charset="0"/>
                        <a:ea typeface="Times New Roman" panose="02020603050405020304" charset="0"/>
                        <a:cs typeface="Times New Roman" panose="02020603050405020304" pitchFamily="18" charset="0"/>
                      </a:endParaRPr>
                    </a:p>
                  </a:txBody>
                  <a:tcPr marL="68580" marR="68580" marT="0" marB="0" anchor="ctr"/>
                </a:tc>
                <a:tc>
                  <a:txBody>
                    <a:bodyPr/>
                    <a:lstStyle/>
                    <a:p>
                      <a:pPr indent="0" algn="ctr">
                        <a:buNone/>
                      </a:pPr>
                      <a:r>
                        <a:rPr lang="en-US" sz="1600" b="0" dirty="0">
                          <a:solidFill>
                            <a:srgbClr val="212529"/>
                          </a:solidFill>
                          <a:latin typeface="Times New Roman" panose="02020603050405020304" pitchFamily="18" charset="0"/>
                          <a:ea typeface="Times New Roman" panose="02020603050405020304" charset="0"/>
                          <a:cs typeface="Times New Roman" panose="02020603050405020304" pitchFamily="18" charset="0"/>
                        </a:rPr>
                        <a:t>Assistant Professor ©</a:t>
                      </a:r>
                    </a:p>
                  </a:txBody>
                  <a:tcPr marL="68580" marR="68580" marT="0" marB="0" anchor="ctr"/>
                </a:tc>
                <a:extLst>
                  <a:ext uri="{0D108BD9-81ED-4DB2-BD59-A6C34878D82A}">
                    <a16:rowId xmlns:a16="http://schemas.microsoft.com/office/drawing/2014/main" xmlns="" val="4119412053"/>
                  </a:ext>
                </a:extLst>
              </a:tr>
              <a:tr h="532462">
                <a:tc>
                  <a:txBody>
                    <a:bodyPr/>
                    <a:lstStyle/>
                    <a:p>
                      <a:pPr indent="0" algn="ctr">
                        <a:buNone/>
                      </a:pPr>
                      <a:r>
                        <a:rPr lang="en-US" altLang="en-US" sz="1600" b="0" dirty="0">
                          <a:solidFill>
                            <a:schemeClr val="tx1"/>
                          </a:solidFill>
                          <a:latin typeface="Times New Roman" panose="02020603050405020304" pitchFamily="18" charset="0"/>
                          <a:ea typeface="+mn-ea"/>
                          <a:cs typeface="Times New Roman" panose="02020603050405020304" pitchFamily="18" charset="0"/>
                        </a:rPr>
                        <a:t>7</a:t>
                      </a:r>
                      <a:endParaRPr lang="en-IN" altLang="en-US" sz="1600" b="0" dirty="0">
                        <a:solidFill>
                          <a:srgbClr val="000000"/>
                        </a:solidFill>
                        <a:latin typeface="Times New Roman" pitchFamily="18" charset="0"/>
                        <a:ea typeface="Times New Roman" panose="02020603050405020304" charset="0"/>
                        <a:cs typeface="Times New Roman" pitchFamily="18" charset="0"/>
                      </a:endParaRPr>
                    </a:p>
                  </a:txBody>
                  <a:tcPr marL="68580" marR="68580" marT="0" marB="0" anchor="ctr"/>
                </a:tc>
                <a:tc>
                  <a:txBody>
                    <a:bodyPr/>
                    <a:lstStyle/>
                    <a:p>
                      <a:pPr indent="0" algn="ctr">
                        <a:buNone/>
                      </a:pPr>
                      <a:r>
                        <a:rPr lang="en-IN" altLang="en-US" sz="1600" dirty="0">
                          <a:latin typeface="Times New Roman" panose="02020603050405020304" pitchFamily="18" charset="0"/>
                          <a:cs typeface="Times New Roman" panose="02020603050405020304" pitchFamily="18" charset="0"/>
                          <a:hlinkClick r:id="rId8"/>
                        </a:rPr>
                        <a:t>Dr. T .Mahankali</a:t>
                      </a:r>
                      <a:endParaRPr lang="en-IN" altLang="en-US" sz="1600" b="0" dirty="0">
                        <a:solidFill>
                          <a:srgbClr val="000000"/>
                        </a:solidFill>
                        <a:latin typeface="Times New Roman" panose="02020603050405020304" pitchFamily="18" charset="0"/>
                        <a:ea typeface="Times New Roman" panose="02020603050405020304" charset="0"/>
                        <a:cs typeface="Times New Roman" panose="02020603050405020304" pitchFamily="18" charset="0"/>
                      </a:endParaRPr>
                    </a:p>
                  </a:txBody>
                  <a:tcPr marL="68580" marR="68580"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dirty="0">
                          <a:solidFill>
                            <a:srgbClr val="212529"/>
                          </a:solidFill>
                          <a:latin typeface="Times New Roman" panose="02020603050405020304" pitchFamily="18" charset="0"/>
                          <a:ea typeface="Times New Roman" panose="02020603050405020304" charset="0"/>
                          <a:cs typeface="Times New Roman" panose="02020603050405020304" pitchFamily="18" charset="0"/>
                        </a:rPr>
                        <a:t>Assistant Professor ©</a:t>
                      </a:r>
                    </a:p>
                  </a:txBody>
                  <a:tcPr marL="68580" marR="68580" marT="0" marB="0" anchor="ctr"/>
                </a:tc>
                <a:extLst>
                  <a:ext uri="{0D108BD9-81ED-4DB2-BD59-A6C34878D82A}">
                    <a16:rowId xmlns:a16="http://schemas.microsoft.com/office/drawing/2014/main" xmlns="" val="3521008083"/>
                  </a:ext>
                </a:extLst>
              </a:tr>
            </a:tbl>
          </a:graphicData>
        </a:graphic>
      </p:graphicFrame>
    </p:spTree>
    <p:extLst>
      <p:ext uri="{BB962C8B-B14F-4D97-AF65-F5344CB8AC3E}">
        <p14:creationId xmlns:p14="http://schemas.microsoft.com/office/powerpoint/2010/main" val="28718372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04801"/>
            <a:ext cx="8596668" cy="1320800"/>
          </a:xfrm>
        </p:spPr>
        <p:txBody>
          <a:bodyPr>
            <a:normAutofit/>
          </a:bodyPr>
          <a:lstStyle/>
          <a:p>
            <a:pPr algn="ctr"/>
            <a:r>
              <a:rPr lang="en-US" sz="3200" b="1" dirty="0">
                <a:latin typeface="Trebuchet MS" panose="020B0603020202020204" pitchFamily="34" charset="0"/>
                <a:cs typeface="Times New Roman" panose="02020603050405020304" pitchFamily="18" charset="0"/>
              </a:rPr>
              <a:t>Human Genetics Department Profile</a:t>
            </a:r>
            <a:endParaRPr lang="en-IN" sz="3200" b="1" dirty="0">
              <a:latin typeface="Trebuchet MS" panose="020B0603020202020204" pitchFamily="34" charset="0"/>
              <a:cs typeface="Times New Roman" panose="02020603050405020304" pitchFamily="18" charset="0"/>
            </a:endParaRPr>
          </a:p>
        </p:txBody>
      </p:sp>
      <p:sp>
        <p:nvSpPr>
          <p:cNvPr id="3" name="Content Placeholder 2"/>
          <p:cNvSpPr>
            <a:spLocks noGrp="1"/>
          </p:cNvSpPr>
          <p:nvPr>
            <p:ph idx="1"/>
          </p:nvPr>
        </p:nvSpPr>
        <p:spPr>
          <a:xfrm>
            <a:off x="374334" y="1196622"/>
            <a:ext cx="8784181" cy="5635380"/>
          </a:xfrm>
        </p:spPr>
        <p:txBody>
          <a:bodyPr>
            <a:noAutofit/>
          </a:bodyPr>
          <a:lstStyle/>
          <a:p>
            <a:pPr algn="just"/>
            <a:endParaRPr lang="en-US" sz="2400" dirty="0">
              <a:latin typeface="Times New Roman" panose="02020603050405020304" pitchFamily="18" charset="0"/>
              <a:cs typeface="Times New Roman" panose="02020603050405020304" pitchFamily="18" charset="0"/>
              <a:sym typeface="+mn-ea"/>
            </a:endParaRPr>
          </a:p>
          <a:p>
            <a:pPr algn="just"/>
            <a:r>
              <a:rPr lang="en-US" sz="2400" dirty="0">
                <a:latin typeface="Times New Roman" panose="02020603050405020304" pitchFamily="18" charset="0"/>
                <a:cs typeface="Times New Roman" panose="02020603050405020304" pitchFamily="18" charset="0"/>
                <a:sym typeface="+mn-ea"/>
              </a:rPr>
              <a:t>Established in the year 1972, for the </a:t>
            </a:r>
            <a:r>
              <a:rPr lang="en-US" sz="2400" b="1" dirty="0">
                <a:latin typeface="Times New Roman" panose="02020603050405020304" pitchFamily="18" charset="0"/>
                <a:cs typeface="Times New Roman" panose="02020603050405020304" pitchFamily="18" charset="0"/>
                <a:sym typeface="+mn-ea"/>
              </a:rPr>
              <a:t>first time in the country</a:t>
            </a:r>
            <a:r>
              <a:rPr lang="en-US" sz="2400" dirty="0">
                <a:latin typeface="Times New Roman" panose="02020603050405020304" pitchFamily="18" charset="0"/>
                <a:cs typeface="Times New Roman" panose="02020603050405020304" pitchFamily="18" charset="0"/>
                <a:sym typeface="+mn-ea"/>
              </a:rPr>
              <a:t>.</a:t>
            </a:r>
          </a:p>
          <a:p>
            <a:pPr marL="0" indent="0" algn="just">
              <a:buNone/>
            </a:pPr>
            <a:endParaRPr lang="en-US" sz="2400" dirty="0">
              <a:latin typeface="Times New Roman" panose="02020603050405020304" pitchFamily="18" charset="0"/>
              <a:cs typeface="Times New Roman" panose="02020603050405020304" pitchFamily="18" charset="0"/>
              <a:sym typeface="+mn-ea"/>
            </a:endParaRPr>
          </a:p>
          <a:p>
            <a:pPr algn="just"/>
            <a:r>
              <a:rPr lang="en-US" sz="2400" dirty="0">
                <a:latin typeface="Times New Roman" panose="02020603050405020304" pitchFamily="18" charset="0"/>
                <a:cs typeface="Times New Roman" panose="02020603050405020304" pitchFamily="18" charset="0"/>
                <a:sym typeface="+mn-ea"/>
              </a:rPr>
              <a:t>The Department was headed by eminent Professors </a:t>
            </a:r>
          </a:p>
          <a:p>
            <a:pPr algn="just"/>
            <a:endParaRPr lang="en-US" sz="2400" dirty="0">
              <a:latin typeface="Times New Roman" panose="02020603050405020304" pitchFamily="18" charset="0"/>
              <a:cs typeface="Times New Roman" panose="02020603050405020304" pitchFamily="18" charset="0"/>
              <a:sym typeface="+mn-ea"/>
            </a:endParaRPr>
          </a:p>
          <a:p>
            <a:pPr algn="just"/>
            <a:r>
              <a:rPr lang="en-US" sz="2400" dirty="0">
                <a:latin typeface="Times New Roman" panose="02020603050405020304" pitchFamily="18" charset="0"/>
                <a:cs typeface="Times New Roman" panose="02020603050405020304" pitchFamily="18" charset="0"/>
                <a:sym typeface="+mn-ea"/>
              </a:rPr>
              <a:t>Thrust area in research is on Sickle Cell Anemia.</a:t>
            </a:r>
          </a:p>
          <a:p>
            <a:pPr marL="0" indent="0" algn="just">
              <a:buNone/>
            </a:pPr>
            <a:endParaRPr lang="en-US" sz="2400" dirty="0">
              <a:latin typeface="Times New Roman" panose="02020603050405020304" pitchFamily="18" charset="0"/>
              <a:cs typeface="Times New Roman" panose="02020603050405020304" pitchFamily="18" charset="0"/>
              <a:sym typeface="+mn-ea"/>
            </a:endParaRPr>
          </a:p>
          <a:p>
            <a:pPr algn="just"/>
            <a:r>
              <a:rPr lang="en-US" sz="2400" dirty="0">
                <a:latin typeface="Times New Roman" pitchFamily="18" charset="0"/>
                <a:cs typeface="Times New Roman" pitchFamily="18" charset="0"/>
              </a:rPr>
              <a:t>For the past four decades the Department is rendering services in diagnosing Sickle Cell cases referred primarily from KGH</a:t>
            </a:r>
          </a:p>
          <a:p>
            <a:pPr marL="0" indent="0" algn="just">
              <a:buNone/>
            </a:pPr>
            <a:endParaRPr lang="en-US" sz="2400" dirty="0">
              <a:latin typeface="Times New Roman" pitchFamily="18" charset="0"/>
              <a:cs typeface="Times New Roman" pitchFamily="18" charset="0"/>
            </a:endParaRPr>
          </a:p>
          <a:p>
            <a:pPr>
              <a:buNone/>
            </a:pPr>
            <a:endParaRPr lang="en-IN" sz="2400" dirty="0"/>
          </a:p>
        </p:txBody>
      </p:sp>
      <p:pic>
        <p:nvPicPr>
          <p:cNvPr id="4" name="Picture 2">
            <a:extLst>
              <a:ext uri="{FF2B5EF4-FFF2-40B4-BE49-F238E27FC236}">
                <a16:creationId xmlns:a16="http://schemas.microsoft.com/office/drawing/2014/main" xmlns="" id="{E800F761-D405-7E0E-360C-2A229242DAB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33136" y="216587"/>
            <a:ext cx="1255282" cy="1296848"/>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3E7E494A-E818-4FC3-92CA-89357DA13C65}" type="slidenum">
              <a:rPr lang="en-IN" smtClean="0"/>
              <a:pPr/>
              <a:t>2</a:t>
            </a:fld>
            <a:endParaRPr lang="en-IN"/>
          </a:p>
        </p:txBody>
      </p:sp>
    </p:spTree>
    <p:extLst>
      <p:ext uri="{BB962C8B-B14F-4D97-AF65-F5344CB8AC3E}">
        <p14:creationId xmlns:p14="http://schemas.microsoft.com/office/powerpoint/2010/main" val="4234412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4022" y="0"/>
            <a:ext cx="8596668" cy="1320800"/>
          </a:xfrm>
        </p:spPr>
        <p:txBody>
          <a:bodyPr>
            <a:normAutofit/>
          </a:bodyPr>
          <a:lstStyle/>
          <a:p>
            <a:pPr algn="ctr"/>
            <a:r>
              <a:rPr lang="en-IN" sz="3200" b="1" dirty="0">
                <a:latin typeface="Trebuchet MS" panose="020B0603020202020204" pitchFamily="34" charset="0"/>
                <a:cs typeface="Times New Roman" panose="02020603050405020304" pitchFamily="18" charset="0"/>
              </a:rPr>
              <a:t>Awards/recognitions/fellowship</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053428011"/>
              </p:ext>
            </p:extLst>
          </p:nvPr>
        </p:nvGraphicFramePr>
        <p:xfrm>
          <a:off x="241300" y="1204554"/>
          <a:ext cx="10007599" cy="4739045"/>
        </p:xfrm>
        <a:graphic>
          <a:graphicData uri="http://schemas.openxmlformats.org/drawingml/2006/table">
            <a:tbl>
              <a:tblPr firstRow="1" bandRow="1">
                <a:tableStyleId>{5940675A-B579-460E-94D1-54222C63F5DA}</a:tableStyleId>
              </a:tblPr>
              <a:tblGrid>
                <a:gridCol w="2449315">
                  <a:extLst>
                    <a:ext uri="{9D8B030D-6E8A-4147-A177-3AD203B41FA5}">
                      <a16:colId xmlns:a16="http://schemas.microsoft.com/office/drawing/2014/main" xmlns="" val="2939105172"/>
                    </a:ext>
                  </a:extLst>
                </a:gridCol>
                <a:gridCol w="2519428">
                  <a:extLst>
                    <a:ext uri="{9D8B030D-6E8A-4147-A177-3AD203B41FA5}">
                      <a16:colId xmlns:a16="http://schemas.microsoft.com/office/drawing/2014/main" xmlns="" val="2535559354"/>
                    </a:ext>
                  </a:extLst>
                </a:gridCol>
                <a:gridCol w="2519428">
                  <a:extLst>
                    <a:ext uri="{9D8B030D-6E8A-4147-A177-3AD203B41FA5}">
                      <a16:colId xmlns:a16="http://schemas.microsoft.com/office/drawing/2014/main" xmlns="" val="2894514465"/>
                    </a:ext>
                  </a:extLst>
                </a:gridCol>
                <a:gridCol w="2519428">
                  <a:extLst>
                    <a:ext uri="{9D8B030D-6E8A-4147-A177-3AD203B41FA5}">
                      <a16:colId xmlns:a16="http://schemas.microsoft.com/office/drawing/2014/main" xmlns="" val="1679875699"/>
                    </a:ext>
                  </a:extLst>
                </a:gridCol>
              </a:tblGrid>
              <a:tr h="963148">
                <a:tc>
                  <a:txBody>
                    <a:bodyPr/>
                    <a:lstStyle/>
                    <a:p>
                      <a:pPr indent="0" algn="ctr">
                        <a:buNone/>
                      </a:pPr>
                      <a:r>
                        <a:rPr lang="en-US" sz="1800" b="1" dirty="0">
                          <a:latin typeface="Times New Roman" panose="02020603050405020304" pitchFamily="18" charset="0"/>
                          <a:cs typeface="Times New Roman" panose="02020603050405020304" pitchFamily="18" charset="0"/>
                        </a:rPr>
                        <a:t>Name of the Awardee </a:t>
                      </a:r>
                      <a:endParaRPr lang="en-US" sz="1800" b="1" dirty="0">
                        <a:solidFill>
                          <a:schemeClr val="bg1"/>
                        </a:solidFill>
                        <a:latin typeface="Times New Roman" pitchFamily="18" charset="0"/>
                        <a:cs typeface="Times New Roman" pitchFamily="18" charset="0"/>
                      </a:endParaRPr>
                    </a:p>
                  </a:txBody>
                  <a:tcPr marL="12700" marR="12700" marT="12700" anchor="ctr"/>
                </a:tc>
                <a:tc>
                  <a:txBody>
                    <a:bodyPr/>
                    <a:lstStyle/>
                    <a:p>
                      <a:pPr algn="l">
                        <a:lnSpc>
                          <a:spcPct val="115000"/>
                        </a:lnSpc>
                        <a:spcAft>
                          <a:spcPts val="1000"/>
                        </a:spcAft>
                      </a:pPr>
                      <a:r>
                        <a:rPr lang="en-US" sz="1800" b="1" dirty="0">
                          <a:latin typeface="Times New Roman" panose="02020603050405020304" pitchFamily="18" charset="0"/>
                          <a:cs typeface="Times New Roman" panose="02020603050405020304" pitchFamily="18" charset="0"/>
                        </a:rPr>
                        <a:t>Name of the </a:t>
                      </a:r>
                      <a:r>
                        <a:rPr lang="en-IN" sz="1800" b="1" dirty="0">
                          <a:latin typeface="Times New Roman" panose="02020603050405020304" pitchFamily="18" charset="0"/>
                          <a:cs typeface="Times New Roman" panose="02020603050405020304" pitchFamily="18" charset="0"/>
                        </a:rPr>
                        <a:t>Award/recognition/fellowship </a:t>
                      </a:r>
                      <a:endParaRPr lang="en-US" sz="1800" b="1" dirty="0">
                        <a:latin typeface="Times New Roman" pitchFamily="18" charset="0"/>
                        <a:ea typeface="Times New Roman"/>
                        <a:cs typeface="Times New Roman" pitchFamily="18" charset="0"/>
                      </a:endParaRPr>
                    </a:p>
                  </a:txBody>
                  <a:tcPr marL="68580" marR="68580" marT="0" marB="0"/>
                </a:tc>
                <a:tc>
                  <a:txBody>
                    <a:bodyPr/>
                    <a:lstStyle/>
                    <a:p>
                      <a:pPr indent="0" algn="ctr">
                        <a:buNone/>
                      </a:pPr>
                      <a:r>
                        <a:rPr lang="en-US" sz="1800" b="1" dirty="0">
                          <a:latin typeface="Times New Roman" panose="02020603050405020304" pitchFamily="18" charset="0"/>
                          <a:cs typeface="Times New Roman" panose="02020603050405020304" pitchFamily="18" charset="0"/>
                        </a:rPr>
                        <a:t>Name of the Awarding Agency with contact details</a:t>
                      </a:r>
                      <a:endParaRPr lang="en-US" sz="1800" b="1" dirty="0">
                        <a:solidFill>
                          <a:schemeClr val="bg1"/>
                        </a:solidFill>
                        <a:latin typeface="Times New Roman" pitchFamily="18" charset="0"/>
                        <a:cs typeface="Times New Roman" pitchFamily="18" charset="0"/>
                      </a:endParaRPr>
                    </a:p>
                  </a:txBody>
                  <a:tcPr marL="12700" marR="12700" marT="12700" anchor="ctr"/>
                </a:tc>
                <a:tc>
                  <a:txBody>
                    <a:bodyPr/>
                    <a:lstStyle/>
                    <a:p>
                      <a:pPr indent="0" algn="ctr">
                        <a:buNone/>
                      </a:pPr>
                      <a:r>
                        <a:rPr lang="en-US" sz="1800" b="1" dirty="0">
                          <a:latin typeface="Times New Roman" panose="02020603050405020304" pitchFamily="18" charset="0"/>
                          <a:cs typeface="Times New Roman" panose="02020603050405020304" pitchFamily="18" charset="0"/>
                        </a:rPr>
                        <a:t>Year of Award</a:t>
                      </a:r>
                      <a:endParaRPr lang="en-US" sz="1800" b="1" dirty="0">
                        <a:solidFill>
                          <a:schemeClr val="bg1"/>
                        </a:solidFill>
                        <a:latin typeface="Times New Roman" pitchFamily="18" charset="0"/>
                        <a:cs typeface="Times New Roman" pitchFamily="18" charset="0"/>
                      </a:endParaRPr>
                    </a:p>
                  </a:txBody>
                  <a:tcPr marL="12700" marR="12700" marT="12700" anchor="ctr"/>
                </a:tc>
                <a:extLst>
                  <a:ext uri="{0D108BD9-81ED-4DB2-BD59-A6C34878D82A}">
                    <a16:rowId xmlns:a16="http://schemas.microsoft.com/office/drawing/2014/main" xmlns="" val="1370775311"/>
                  </a:ext>
                </a:extLst>
              </a:tr>
              <a:tr h="1176147">
                <a:tc>
                  <a:txBody>
                    <a:bodyPr/>
                    <a:lstStyle/>
                    <a:p>
                      <a:pPr indent="0" algn="ctr">
                        <a:buNone/>
                      </a:pPr>
                      <a:r>
                        <a:rPr lang="en-US" sz="1800" dirty="0">
                          <a:latin typeface="Times New Roman" panose="02020603050405020304" pitchFamily="18" charset="0"/>
                          <a:cs typeface="Times New Roman" panose="02020603050405020304" pitchFamily="18" charset="0"/>
                        </a:rPr>
                        <a:t>Prof . G.</a:t>
                      </a:r>
                      <a:r>
                        <a:rPr lang="en-US" sz="1800" baseline="0" dirty="0">
                          <a:latin typeface="Times New Roman" panose="02020603050405020304" pitchFamily="18" charset="0"/>
                          <a:cs typeface="Times New Roman" panose="02020603050405020304" pitchFamily="18" charset="0"/>
                        </a:rPr>
                        <a:t> Sudhakar</a:t>
                      </a:r>
                      <a:endParaRPr lang="en-US" sz="1800" b="0" dirty="0">
                        <a:solidFill>
                          <a:srgbClr val="000000"/>
                        </a:solidFill>
                        <a:latin typeface="Times New Roman" pitchFamily="18" charset="0"/>
                        <a:cs typeface="Times New Roman" pitchFamily="18" charset="0"/>
                      </a:endParaRPr>
                    </a:p>
                  </a:txBody>
                  <a:tcPr marL="12700" marR="12700" marT="12700" anchor="b"/>
                </a:tc>
                <a:tc>
                  <a:txBody>
                    <a:bodyPr/>
                    <a:lstStyle/>
                    <a:p>
                      <a:pPr algn="ctr">
                        <a:lnSpc>
                          <a:spcPct val="115000"/>
                        </a:lnSpc>
                        <a:spcAft>
                          <a:spcPts val="1000"/>
                        </a:spcAft>
                      </a:pPr>
                      <a:r>
                        <a:rPr lang="en-US" sz="1800" dirty="0">
                          <a:latin typeface="Times New Roman" panose="02020603050405020304" pitchFamily="18" charset="0"/>
                          <a:cs typeface="Times New Roman" panose="02020603050405020304" pitchFamily="18" charset="0"/>
                        </a:rPr>
                        <a:t>Best Researcher Award </a:t>
                      </a:r>
                      <a:endParaRPr lang="en-US" sz="1800" dirty="0">
                        <a:latin typeface="Times New Roman" pitchFamily="18" charset="0"/>
                        <a:ea typeface="Times New Roman"/>
                        <a:cs typeface="Times New Roman" pitchFamily="18" charset="0"/>
                      </a:endParaRPr>
                    </a:p>
                  </a:txBody>
                  <a:tcPr marL="68580" marR="68580" marT="0" marB="0" anchor="b"/>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a:latin typeface="Times New Roman" panose="02020603050405020304" pitchFamily="18" charset="0"/>
                          <a:cs typeface="Times New Roman" panose="02020603050405020304" pitchFamily="18" charset="0"/>
                        </a:rPr>
                        <a:t>Andhra University, Visakhapatnam</a:t>
                      </a:r>
                    </a:p>
                    <a:p>
                      <a:pPr indent="0" algn="ctr">
                        <a:buNone/>
                      </a:pPr>
                      <a:r>
                        <a:rPr lang="en-US" sz="1800" dirty="0">
                          <a:latin typeface="Times New Roman" panose="02020603050405020304" pitchFamily="18" charset="0"/>
                          <a:cs typeface="Times New Roman" panose="02020603050405020304" pitchFamily="18" charset="0"/>
                        </a:rPr>
                        <a:t>Presented in 83 &amp; 84 Convocation </a:t>
                      </a:r>
                      <a:endParaRPr lang="en-US" sz="1800" b="0" dirty="0">
                        <a:solidFill>
                          <a:srgbClr val="000000"/>
                        </a:solidFill>
                        <a:latin typeface="Times New Roman" pitchFamily="18" charset="0"/>
                        <a:cs typeface="Times New Roman" pitchFamily="18" charset="0"/>
                      </a:endParaRPr>
                    </a:p>
                  </a:txBody>
                  <a:tcPr marL="12700" marR="12700" marT="12700" anchor="ctr"/>
                </a:tc>
                <a:tc>
                  <a:txBody>
                    <a:bodyPr/>
                    <a:lstStyle/>
                    <a:p>
                      <a:pPr indent="0" algn="ctr">
                        <a:buNone/>
                      </a:pPr>
                      <a:r>
                        <a:rPr lang="en-US" sz="1800" dirty="0">
                          <a:latin typeface="Times New Roman" panose="02020603050405020304" pitchFamily="18" charset="0"/>
                          <a:cs typeface="Times New Roman" panose="02020603050405020304" pitchFamily="18" charset="0"/>
                        </a:rPr>
                        <a:t>2017</a:t>
                      </a:r>
                      <a:endParaRPr lang="en-US" sz="1800" b="0" dirty="0">
                        <a:solidFill>
                          <a:srgbClr val="000000"/>
                        </a:solidFill>
                        <a:latin typeface="Times New Roman" pitchFamily="18" charset="0"/>
                        <a:cs typeface="Times New Roman" pitchFamily="18" charset="0"/>
                      </a:endParaRPr>
                    </a:p>
                  </a:txBody>
                  <a:tcPr marL="12700" marR="12700" marT="12700" anchor="b"/>
                </a:tc>
                <a:extLst>
                  <a:ext uri="{0D108BD9-81ED-4DB2-BD59-A6C34878D82A}">
                    <a16:rowId xmlns:a16="http://schemas.microsoft.com/office/drawing/2014/main" xmlns="" val="1262171259"/>
                  </a:ext>
                </a:extLst>
              </a:tr>
              <a:tr h="675240">
                <a:tc>
                  <a:txBody>
                    <a:bodyPr/>
                    <a:lstStyle/>
                    <a:p>
                      <a:pPr indent="0" algn="ctr">
                        <a:buNone/>
                      </a:pPr>
                      <a:r>
                        <a:rPr lang="en-US" sz="1800" dirty="0">
                          <a:latin typeface="Times New Roman" panose="02020603050405020304" pitchFamily="18" charset="0"/>
                          <a:cs typeface="Times New Roman" panose="02020603050405020304" pitchFamily="18" charset="0"/>
                        </a:rPr>
                        <a:t>Prof . G.</a:t>
                      </a:r>
                      <a:r>
                        <a:rPr lang="en-US" sz="1800" baseline="0" dirty="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Sudhakar</a:t>
                      </a:r>
                      <a:endParaRPr lang="en-US" sz="1800" b="0" dirty="0">
                        <a:solidFill>
                          <a:srgbClr val="000000"/>
                        </a:solidFill>
                        <a:latin typeface="Times New Roman" pitchFamily="18" charset="0"/>
                        <a:cs typeface="Times New Roman" pitchFamily="18" charset="0"/>
                      </a:endParaRPr>
                    </a:p>
                  </a:txBody>
                  <a:tcPr marL="12700" marR="12700" marT="12700" anchor="b"/>
                </a:tc>
                <a:tc>
                  <a:txBody>
                    <a:bodyPr/>
                    <a:lstStyle/>
                    <a:p>
                      <a:pPr algn="ctr">
                        <a:lnSpc>
                          <a:spcPct val="115000"/>
                        </a:lnSpc>
                        <a:spcAft>
                          <a:spcPts val="1000"/>
                        </a:spcAft>
                      </a:pPr>
                      <a:r>
                        <a:rPr lang="en-US" sz="1800" dirty="0">
                          <a:latin typeface="Times New Roman" panose="02020603050405020304" pitchFamily="18" charset="0"/>
                          <a:cs typeface="Times New Roman" panose="02020603050405020304" pitchFamily="18" charset="0"/>
                        </a:rPr>
                        <a:t>Dr. </a:t>
                      </a:r>
                      <a:r>
                        <a:rPr lang="en-US" sz="1800" dirty="0" err="1">
                          <a:latin typeface="Times New Roman" panose="02020603050405020304" pitchFamily="18" charset="0"/>
                          <a:cs typeface="Times New Roman" panose="02020603050405020304" pitchFamily="18" charset="0"/>
                        </a:rPr>
                        <a:t>Sarvepalli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Radha</a:t>
                      </a:r>
                      <a:r>
                        <a:rPr lang="en-US" sz="1800" dirty="0">
                          <a:latin typeface="Times New Roman" panose="02020603050405020304" pitchFamily="18" charset="0"/>
                          <a:cs typeface="Times New Roman" panose="02020603050405020304" pitchFamily="18" charset="0"/>
                        </a:rPr>
                        <a:t> Krishnan Award </a:t>
                      </a:r>
                      <a:endParaRPr lang="en-US" sz="1800" dirty="0">
                        <a:latin typeface="Times New Roman" pitchFamily="18" charset="0"/>
                        <a:ea typeface="Times New Roman"/>
                        <a:cs typeface="Times New Roman" pitchFamily="18" charset="0"/>
                      </a:endParaRPr>
                    </a:p>
                  </a:txBody>
                  <a:tcPr marL="68580" marR="68580" marT="0" marB="0" anchor="b"/>
                </a:tc>
                <a:tc>
                  <a:txBody>
                    <a:bodyPr/>
                    <a:lstStyle/>
                    <a:p>
                      <a:pPr indent="0" algn="ctr">
                        <a:buNone/>
                      </a:pPr>
                      <a:r>
                        <a:rPr lang="en-US" sz="1800" dirty="0">
                          <a:latin typeface="Times New Roman" panose="02020603050405020304" pitchFamily="18" charset="0"/>
                          <a:cs typeface="Times New Roman" panose="02020603050405020304" pitchFamily="18" charset="0"/>
                        </a:rPr>
                        <a:t>Andhra University, Visakhapatnam</a:t>
                      </a:r>
                      <a:endParaRPr lang="en-US" sz="1800" b="0" dirty="0">
                        <a:solidFill>
                          <a:srgbClr val="000000"/>
                        </a:solidFill>
                        <a:latin typeface="Times New Roman" pitchFamily="18" charset="0"/>
                        <a:cs typeface="Times New Roman" pitchFamily="18" charset="0"/>
                      </a:endParaRPr>
                    </a:p>
                  </a:txBody>
                  <a:tcPr marL="12700" marR="12700" marT="12700" anchor="b"/>
                </a:tc>
                <a:tc>
                  <a:txBody>
                    <a:bodyPr/>
                    <a:lstStyle/>
                    <a:p>
                      <a:pPr indent="0" algn="ctr">
                        <a:buNone/>
                      </a:pPr>
                      <a:r>
                        <a:rPr lang="en-US" sz="1800" dirty="0">
                          <a:latin typeface="Times New Roman" panose="02020603050405020304" pitchFamily="18" charset="0"/>
                          <a:cs typeface="Times New Roman" panose="02020603050405020304" pitchFamily="18" charset="0"/>
                        </a:rPr>
                        <a:t>2019</a:t>
                      </a:r>
                      <a:endParaRPr lang="en-US" sz="1800" b="0" dirty="0">
                        <a:solidFill>
                          <a:srgbClr val="000000"/>
                        </a:solidFill>
                        <a:latin typeface="Times New Roman" pitchFamily="18" charset="0"/>
                        <a:cs typeface="Times New Roman" pitchFamily="18" charset="0"/>
                      </a:endParaRPr>
                    </a:p>
                  </a:txBody>
                  <a:tcPr marL="12700" marR="12700" marT="12700" anchor="b"/>
                </a:tc>
                <a:extLst>
                  <a:ext uri="{0D108BD9-81ED-4DB2-BD59-A6C34878D82A}">
                    <a16:rowId xmlns:a16="http://schemas.microsoft.com/office/drawing/2014/main" xmlns="" val="1737557301"/>
                  </a:ext>
                </a:extLst>
              </a:tr>
              <a:tr h="688910">
                <a:tc>
                  <a:txBody>
                    <a:bodyPr/>
                    <a:lstStyle/>
                    <a:p>
                      <a:pPr indent="0" algn="ctr">
                        <a:buNone/>
                      </a:pPr>
                      <a:r>
                        <a:rPr lang="en-US" sz="1800" dirty="0">
                          <a:latin typeface="Times New Roman" panose="02020603050405020304" pitchFamily="18" charset="0"/>
                          <a:cs typeface="Times New Roman" panose="02020603050405020304" pitchFamily="18" charset="0"/>
                        </a:rPr>
                        <a:t>Prof . G.</a:t>
                      </a:r>
                      <a:r>
                        <a:rPr lang="en-US" sz="1800" baseline="0" dirty="0">
                          <a:latin typeface="Times New Roman" panose="02020603050405020304" pitchFamily="18" charset="0"/>
                          <a:cs typeface="Times New Roman" panose="02020603050405020304" pitchFamily="18" charset="0"/>
                        </a:rPr>
                        <a:t> Sudhakar</a:t>
                      </a:r>
                      <a:endParaRPr lang="en-US" sz="1800" b="0" dirty="0">
                        <a:solidFill>
                          <a:srgbClr val="000000"/>
                        </a:solidFill>
                        <a:latin typeface="Times New Roman" pitchFamily="18" charset="0"/>
                        <a:cs typeface="Times New Roman" pitchFamily="18" charset="0"/>
                      </a:endParaRPr>
                    </a:p>
                  </a:txBody>
                  <a:tcPr marL="12700" marR="12700" marT="12700" anchor="b"/>
                </a:tc>
                <a:tc>
                  <a:txBody>
                    <a:bodyPr/>
                    <a:lstStyle/>
                    <a:p>
                      <a:pPr algn="ctr">
                        <a:lnSpc>
                          <a:spcPct val="115000"/>
                        </a:lnSpc>
                        <a:spcAft>
                          <a:spcPts val="1000"/>
                        </a:spcAft>
                      </a:pPr>
                      <a:r>
                        <a:rPr lang="en-US" sz="1800" dirty="0">
                          <a:latin typeface="Times New Roman" panose="02020603050405020304" pitchFamily="18" charset="0"/>
                          <a:cs typeface="Times New Roman" panose="02020603050405020304" pitchFamily="18" charset="0"/>
                        </a:rPr>
                        <a:t> Fellow </a:t>
                      </a:r>
                      <a:endParaRPr lang="en-US" sz="1800" dirty="0">
                        <a:latin typeface="Times New Roman" pitchFamily="18" charset="0"/>
                        <a:ea typeface="Times New Roman"/>
                        <a:cs typeface="Times New Roman" pitchFamily="18" charset="0"/>
                      </a:endParaRPr>
                    </a:p>
                  </a:txBody>
                  <a:tcPr marL="68580" marR="68580" marT="0" marB="0" anchor="b"/>
                </a:tc>
                <a:tc>
                  <a:txBody>
                    <a:bodyPr/>
                    <a:lstStyle/>
                    <a:p>
                      <a:pPr indent="0" algn="ctr">
                        <a:buNone/>
                      </a:pPr>
                      <a:r>
                        <a:rPr lang="en-US" sz="1800" dirty="0">
                          <a:latin typeface="Times New Roman" panose="02020603050405020304" pitchFamily="18" charset="0"/>
                          <a:cs typeface="Times New Roman" panose="02020603050405020304" pitchFamily="18" charset="0"/>
                        </a:rPr>
                        <a:t>Andhra Pradesh Akademi of Sciences, Amaravati</a:t>
                      </a:r>
                      <a:endParaRPr lang="en-US" sz="1800" b="0" dirty="0">
                        <a:solidFill>
                          <a:srgbClr val="000000"/>
                        </a:solidFill>
                        <a:latin typeface="Times New Roman" pitchFamily="18" charset="0"/>
                        <a:cs typeface="Times New Roman" pitchFamily="18" charset="0"/>
                      </a:endParaRPr>
                    </a:p>
                  </a:txBody>
                  <a:tcPr marL="12700" marR="12700" marT="12700" anchor="b"/>
                </a:tc>
                <a:tc>
                  <a:txBody>
                    <a:bodyPr/>
                    <a:lstStyle/>
                    <a:p>
                      <a:pPr indent="0" algn="ctr">
                        <a:buNone/>
                      </a:pPr>
                      <a:r>
                        <a:rPr lang="en-US" sz="1800" dirty="0">
                          <a:latin typeface="Times New Roman" panose="02020603050405020304" pitchFamily="18" charset="0"/>
                          <a:cs typeface="Times New Roman" panose="02020603050405020304" pitchFamily="18" charset="0"/>
                        </a:rPr>
                        <a:t> 2019</a:t>
                      </a:r>
                      <a:endParaRPr lang="en-US" sz="1800" b="0" dirty="0">
                        <a:solidFill>
                          <a:srgbClr val="000000"/>
                        </a:solidFill>
                        <a:latin typeface="Times New Roman" pitchFamily="18" charset="0"/>
                        <a:cs typeface="Times New Roman" pitchFamily="18" charset="0"/>
                      </a:endParaRPr>
                    </a:p>
                  </a:txBody>
                  <a:tcPr marL="12700" marR="12700" marT="12700" anchor="ctr"/>
                </a:tc>
                <a:extLst>
                  <a:ext uri="{0D108BD9-81ED-4DB2-BD59-A6C34878D82A}">
                    <a16:rowId xmlns:a16="http://schemas.microsoft.com/office/drawing/2014/main" xmlns="" val="1261289610"/>
                  </a:ext>
                </a:extLst>
              </a:tr>
              <a:tr h="617800">
                <a:tc>
                  <a:txBody>
                    <a:bodyPr/>
                    <a:lstStyle/>
                    <a:p>
                      <a:pPr indent="0" algn="ctr">
                        <a:buNone/>
                      </a:pPr>
                      <a:r>
                        <a:rPr lang="en-US" sz="1800" dirty="0">
                          <a:latin typeface="Times New Roman" panose="02020603050405020304" pitchFamily="18" charset="0"/>
                          <a:cs typeface="Times New Roman" panose="02020603050405020304" pitchFamily="18" charset="0"/>
                        </a:rPr>
                        <a:t>Prof. V. Lakshmi Kalpana</a:t>
                      </a:r>
                      <a:endParaRPr lang="en-US" sz="1800" b="0" dirty="0">
                        <a:solidFill>
                          <a:srgbClr val="000000"/>
                        </a:solidFill>
                        <a:latin typeface="Times New Roman" pitchFamily="18" charset="0"/>
                        <a:cs typeface="Times New Roman" pitchFamily="18" charset="0"/>
                      </a:endParaRPr>
                    </a:p>
                  </a:txBody>
                  <a:tcPr marL="12700" marR="12700" marT="12700" anchor="b"/>
                </a:tc>
                <a:tc>
                  <a:txBody>
                    <a:bodyPr/>
                    <a:lstStyle/>
                    <a:p>
                      <a:pPr algn="ctr">
                        <a:lnSpc>
                          <a:spcPct val="115000"/>
                        </a:lnSpc>
                        <a:spcAft>
                          <a:spcPts val="1000"/>
                        </a:spcAft>
                      </a:pPr>
                      <a:r>
                        <a:rPr lang="en-US" sz="1800" dirty="0">
                          <a:latin typeface="Times New Roman" panose="02020603050405020304" pitchFamily="18" charset="0"/>
                          <a:cs typeface="Times New Roman" panose="02020603050405020304" pitchFamily="18" charset="0"/>
                        </a:rPr>
                        <a:t>Associate fellow</a:t>
                      </a:r>
                      <a:endParaRPr lang="en-US" sz="1800" dirty="0">
                        <a:latin typeface="Times New Roman" pitchFamily="18" charset="0"/>
                        <a:ea typeface="Times New Roman"/>
                        <a:cs typeface="Times New Roman" pitchFamily="18" charset="0"/>
                      </a:endParaRPr>
                    </a:p>
                  </a:txBody>
                  <a:tcPr marL="68580" marR="68580" marT="0" marB="0" anchor="b"/>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a:latin typeface="Times New Roman" panose="02020603050405020304" pitchFamily="18" charset="0"/>
                          <a:cs typeface="Times New Roman" panose="02020603050405020304" pitchFamily="18" charset="0"/>
                        </a:rPr>
                        <a:t>AP Akademi of Sciences</a:t>
                      </a:r>
                    </a:p>
                    <a:p>
                      <a:pPr indent="0" algn="ctr">
                        <a:buNone/>
                      </a:pPr>
                      <a:r>
                        <a:rPr lang="en-US" sz="1800" dirty="0">
                          <a:latin typeface="Times New Roman" panose="02020603050405020304" pitchFamily="18" charset="0"/>
                          <a:cs typeface="Times New Roman" panose="02020603050405020304" pitchFamily="18" charset="0"/>
                        </a:rPr>
                        <a:t>Amaravati</a:t>
                      </a:r>
                      <a:endParaRPr lang="en-US" sz="1800" b="0" dirty="0">
                        <a:solidFill>
                          <a:srgbClr val="000000"/>
                        </a:solidFill>
                        <a:latin typeface="Times New Roman" pitchFamily="18" charset="0"/>
                        <a:cs typeface="Times New Roman" pitchFamily="18" charset="0"/>
                      </a:endParaRPr>
                    </a:p>
                  </a:txBody>
                  <a:tcPr marL="12700" marR="12700" marT="12700" anchor="b"/>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a:latin typeface="Times New Roman" panose="02020603050405020304" pitchFamily="18" charset="0"/>
                          <a:cs typeface="Times New Roman" panose="02020603050405020304" pitchFamily="18" charset="0"/>
                        </a:rPr>
                        <a:t>2019</a:t>
                      </a:r>
                      <a:endParaRPr lang="en-US" sz="1800" b="0" dirty="0">
                        <a:solidFill>
                          <a:schemeClr val="tx1"/>
                        </a:solidFill>
                        <a:latin typeface="Times New Roman" pitchFamily="18" charset="0"/>
                        <a:cs typeface="Times New Roman" pitchFamily="18" charset="0"/>
                      </a:endParaRPr>
                    </a:p>
                  </a:txBody>
                  <a:tcPr marL="12700" marR="12700" marT="12700" anchor="b"/>
                </a:tc>
                <a:extLst>
                  <a:ext uri="{0D108BD9-81ED-4DB2-BD59-A6C34878D82A}">
                    <a16:rowId xmlns:a16="http://schemas.microsoft.com/office/drawing/2014/main" xmlns="" val="2951198588"/>
                  </a:ext>
                </a:extLst>
              </a:tr>
              <a:tr h="617800">
                <a:tc>
                  <a:txBody>
                    <a:bodyPr/>
                    <a:lstStyle/>
                    <a:p>
                      <a:pPr indent="0" algn="ctr">
                        <a:buNone/>
                      </a:pPr>
                      <a:r>
                        <a:rPr lang="en-US" sz="1800" dirty="0">
                          <a:latin typeface="Times New Roman" panose="02020603050405020304" pitchFamily="18" charset="0"/>
                          <a:cs typeface="Times New Roman" panose="02020603050405020304" pitchFamily="18" charset="0"/>
                        </a:rPr>
                        <a:t>Dr. V. Lakshmi </a:t>
                      </a:r>
                      <a:endParaRPr lang="en-US" sz="1800" b="0" dirty="0">
                        <a:solidFill>
                          <a:srgbClr val="000000"/>
                        </a:solidFill>
                        <a:latin typeface="Times New Roman" pitchFamily="18" charset="0"/>
                        <a:cs typeface="Times New Roman" pitchFamily="18" charset="0"/>
                      </a:endParaRPr>
                    </a:p>
                  </a:txBody>
                  <a:tcPr marL="12700" marR="12700" marT="12700" anchor="b"/>
                </a:tc>
                <a:tc>
                  <a:txBody>
                    <a:bodyPr/>
                    <a:lstStyle/>
                    <a:p>
                      <a:pPr algn="ctr">
                        <a:lnSpc>
                          <a:spcPct val="115000"/>
                        </a:lnSpc>
                        <a:spcAft>
                          <a:spcPts val="1000"/>
                        </a:spcAft>
                      </a:pPr>
                      <a:r>
                        <a:rPr lang="en-US" sz="1800">
                          <a:latin typeface="Times New Roman" panose="02020603050405020304" pitchFamily="18" charset="0"/>
                          <a:cs typeface="Times New Roman" panose="02020603050405020304" pitchFamily="18" charset="0"/>
                        </a:rPr>
                        <a:t>Associate fellow</a:t>
                      </a:r>
                      <a:endParaRPr lang="en-US" sz="1800" dirty="0">
                        <a:latin typeface="Times New Roman" pitchFamily="18" charset="0"/>
                        <a:ea typeface="Times New Roman"/>
                        <a:cs typeface="Times New Roman" pitchFamily="18" charset="0"/>
                      </a:endParaRPr>
                    </a:p>
                  </a:txBody>
                  <a:tcPr marL="68580" marR="68580" marT="0" marB="0" anchor="b"/>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a:latin typeface="Times New Roman" panose="02020603050405020304" pitchFamily="18" charset="0"/>
                          <a:cs typeface="Times New Roman" panose="02020603050405020304" pitchFamily="18" charset="0"/>
                        </a:rPr>
                        <a:t>AP </a:t>
                      </a:r>
                      <a:r>
                        <a:rPr lang="en-US" sz="1800" dirty="0" err="1">
                          <a:latin typeface="Times New Roman" panose="02020603050405020304" pitchFamily="18" charset="0"/>
                          <a:cs typeface="Times New Roman" panose="02020603050405020304" pitchFamily="18" charset="0"/>
                        </a:rPr>
                        <a:t>Akademi</a:t>
                      </a:r>
                      <a:r>
                        <a:rPr lang="en-US" sz="1800" dirty="0">
                          <a:latin typeface="Times New Roman" panose="02020603050405020304" pitchFamily="18" charset="0"/>
                          <a:cs typeface="Times New Roman" panose="02020603050405020304" pitchFamily="18" charset="0"/>
                        </a:rPr>
                        <a:t> of Sciences</a:t>
                      </a:r>
                    </a:p>
                    <a:p>
                      <a:pPr indent="0" algn="ctr">
                        <a:buNone/>
                      </a:pPr>
                      <a:r>
                        <a:rPr lang="en-US" sz="1800" dirty="0">
                          <a:latin typeface="Times New Roman" panose="02020603050405020304" pitchFamily="18" charset="0"/>
                          <a:cs typeface="Times New Roman" panose="02020603050405020304" pitchFamily="18" charset="0"/>
                        </a:rPr>
                        <a:t>Amaravati</a:t>
                      </a:r>
                      <a:endParaRPr lang="en-US" sz="1800" b="0" dirty="0">
                        <a:solidFill>
                          <a:srgbClr val="000000"/>
                        </a:solidFill>
                        <a:latin typeface="Times New Roman" pitchFamily="18" charset="0"/>
                        <a:cs typeface="Times New Roman" pitchFamily="18" charset="0"/>
                      </a:endParaRPr>
                    </a:p>
                  </a:txBody>
                  <a:tcPr marL="12700" marR="12700" marT="12700" anchor="b"/>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a:latin typeface="Times New Roman" panose="02020603050405020304" pitchFamily="18" charset="0"/>
                          <a:cs typeface="Times New Roman" panose="02020603050405020304" pitchFamily="18" charset="0"/>
                        </a:rPr>
                        <a:t>2019</a:t>
                      </a:r>
                      <a:endParaRPr lang="en-US" sz="1800" b="0" dirty="0">
                        <a:solidFill>
                          <a:schemeClr val="tx1"/>
                        </a:solidFill>
                        <a:latin typeface="Times New Roman" pitchFamily="18" charset="0"/>
                        <a:cs typeface="Times New Roman" pitchFamily="18" charset="0"/>
                      </a:endParaRPr>
                    </a:p>
                  </a:txBody>
                  <a:tcPr marL="12700" marR="12700" marT="12700" anchor="b"/>
                </a:tc>
                <a:extLst>
                  <a:ext uri="{0D108BD9-81ED-4DB2-BD59-A6C34878D82A}">
                    <a16:rowId xmlns:a16="http://schemas.microsoft.com/office/drawing/2014/main" xmlns="" val="1962880626"/>
                  </a:ext>
                </a:extLst>
              </a:tr>
            </a:tbl>
          </a:graphicData>
        </a:graphic>
      </p:graphicFrame>
      <p:sp>
        <p:nvSpPr>
          <p:cNvPr id="4" name="Slide Number Placeholder 3"/>
          <p:cNvSpPr>
            <a:spLocks noGrp="1"/>
          </p:cNvSpPr>
          <p:nvPr>
            <p:ph type="sldNum" sz="quarter" idx="12"/>
          </p:nvPr>
        </p:nvSpPr>
        <p:spPr/>
        <p:txBody>
          <a:bodyPr/>
          <a:lstStyle/>
          <a:p>
            <a:fld id="{3E7E494A-E818-4FC3-92CA-89357DA13C65}" type="slidenum">
              <a:rPr lang="en-IN" smtClean="0"/>
              <a:pPr/>
              <a:t>20</a:t>
            </a:fld>
            <a:endParaRPr lang="en-IN"/>
          </a:p>
        </p:txBody>
      </p:sp>
      <p:pic>
        <p:nvPicPr>
          <p:cNvPr id="6" name="Picture 2">
            <a:extLst>
              <a:ext uri="{FF2B5EF4-FFF2-40B4-BE49-F238E27FC236}">
                <a16:creationId xmlns:a16="http://schemas.microsoft.com/office/drawing/2014/main" xmlns="" id="{E800F761-D405-7E0E-360C-2A229242DAB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19961" y="89514"/>
            <a:ext cx="1255282" cy="1296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57416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6FE736-46B3-2BA1-60DD-BDCB37D432A3}"/>
              </a:ext>
            </a:extLst>
          </p:cNvPr>
          <p:cNvSpPr>
            <a:spLocks noGrp="1"/>
          </p:cNvSpPr>
          <p:nvPr>
            <p:ph type="title"/>
          </p:nvPr>
        </p:nvSpPr>
        <p:spPr>
          <a:xfrm>
            <a:off x="315828" y="173665"/>
            <a:ext cx="9026580" cy="1320800"/>
          </a:xfrm>
        </p:spPr>
        <p:txBody>
          <a:bodyPr>
            <a:normAutofit/>
          </a:bodyPr>
          <a:lstStyle/>
          <a:p>
            <a:pPr algn="ctr"/>
            <a:r>
              <a:rPr lang="en-US" sz="3200" b="1" dirty="0">
                <a:latin typeface="Trebuchet MS" panose="020B0603020202020204" pitchFamily="34" charset="0"/>
                <a:cs typeface="Times New Roman" pitchFamily="18" charset="0"/>
              </a:rPr>
              <a:t>International Webinar and National Workshop</a:t>
            </a:r>
            <a:endParaRPr lang="en-IN" sz="3200" b="1" dirty="0">
              <a:latin typeface="Trebuchet MS" panose="020B0603020202020204" pitchFamily="34" charset="0"/>
              <a:cs typeface="Times New Roman" pitchFamily="18" charset="0"/>
            </a:endParaRPr>
          </a:p>
        </p:txBody>
      </p:sp>
      <p:sp>
        <p:nvSpPr>
          <p:cNvPr id="4" name="Slide Number Placeholder 3">
            <a:extLst>
              <a:ext uri="{FF2B5EF4-FFF2-40B4-BE49-F238E27FC236}">
                <a16:creationId xmlns:a16="http://schemas.microsoft.com/office/drawing/2014/main" xmlns="" id="{550A8B7A-05C4-B33D-C7F1-70FBC97A5ED1}"/>
              </a:ext>
            </a:extLst>
          </p:cNvPr>
          <p:cNvSpPr>
            <a:spLocks noGrp="1"/>
          </p:cNvSpPr>
          <p:nvPr>
            <p:ph type="sldNum" sz="quarter" idx="12"/>
          </p:nvPr>
        </p:nvSpPr>
        <p:spPr/>
        <p:txBody>
          <a:bodyPr/>
          <a:lstStyle/>
          <a:p>
            <a:fld id="{3E7E494A-E818-4FC3-92CA-89357DA13C65}" type="slidenum">
              <a:rPr lang="en-IN" smtClean="0"/>
              <a:pPr/>
              <a:t>21</a:t>
            </a:fld>
            <a:endParaRPr lang="en-IN"/>
          </a:p>
        </p:txBody>
      </p:sp>
      <p:pic>
        <p:nvPicPr>
          <p:cNvPr id="5" name="Picture 2" descr="C:\Users\User\Downloads\WhatsApp Image 2023-10-25 at 9.10.30 PM.jpeg">
            <a:extLst>
              <a:ext uri="{FF2B5EF4-FFF2-40B4-BE49-F238E27FC236}">
                <a16:creationId xmlns:a16="http://schemas.microsoft.com/office/drawing/2014/main" xmlns="" id="{A8043A2A-AFF2-3A0A-FA77-B5952F87EC89}"/>
              </a:ext>
            </a:extLst>
          </p:cNvPr>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2155" t="4656"/>
          <a:stretch/>
        </p:blipFill>
        <p:spPr bwMode="auto">
          <a:xfrm>
            <a:off x="183224" y="1342855"/>
            <a:ext cx="5483931" cy="39345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EFD9CC89-416D-3617-6194-22893109E3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6941486" y="123949"/>
            <a:ext cx="3964431" cy="6335168"/>
          </a:xfrm>
          <a:prstGeom prst="rect">
            <a:avLst/>
          </a:prstGeom>
        </p:spPr>
      </p:pic>
      <p:sp>
        <p:nvSpPr>
          <p:cNvPr id="7" name="TextBox 6"/>
          <p:cNvSpPr txBox="1"/>
          <p:nvPr/>
        </p:nvSpPr>
        <p:spPr>
          <a:xfrm>
            <a:off x="237165" y="5339907"/>
            <a:ext cx="5410200" cy="646331"/>
          </a:xfrm>
          <a:prstGeom prst="rect">
            <a:avLst/>
          </a:prstGeom>
          <a:noFill/>
        </p:spPr>
        <p:txBody>
          <a:bodyPr wrap="square" rtlCol="0">
            <a:spAutoFit/>
          </a:bodyPr>
          <a:lstStyle/>
          <a:p>
            <a:r>
              <a:rPr lang="en-US" dirty="0">
                <a:solidFill>
                  <a:srgbClr val="FF0000"/>
                </a:solidFill>
                <a:latin typeface="Times New Roman" pitchFamily="18" charset="0"/>
                <a:cs typeface="Times New Roman" pitchFamily="18" charset="0"/>
              </a:rPr>
              <a:t>International Webinar on Recent Advances in Human </a:t>
            </a:r>
            <a:r>
              <a:rPr lang="en-US" dirty="0" err="1">
                <a:solidFill>
                  <a:srgbClr val="FF0000"/>
                </a:solidFill>
                <a:latin typeface="Times New Roman" pitchFamily="18" charset="0"/>
                <a:cs typeface="Times New Roman" pitchFamily="18" charset="0"/>
              </a:rPr>
              <a:t>Gentics</a:t>
            </a:r>
            <a:r>
              <a:rPr lang="en-US" dirty="0">
                <a:solidFill>
                  <a:srgbClr val="FF0000"/>
                </a:solidFill>
                <a:latin typeface="Times New Roman" pitchFamily="18" charset="0"/>
                <a:cs typeface="Times New Roman" pitchFamily="18" charset="0"/>
              </a:rPr>
              <a:t> (RAHG-2021)</a:t>
            </a:r>
          </a:p>
        </p:txBody>
      </p:sp>
      <p:sp>
        <p:nvSpPr>
          <p:cNvPr id="8" name="TextBox 7"/>
          <p:cNvSpPr txBox="1"/>
          <p:nvPr/>
        </p:nvSpPr>
        <p:spPr>
          <a:xfrm>
            <a:off x="6031909" y="5308009"/>
            <a:ext cx="5410200" cy="646331"/>
          </a:xfrm>
          <a:prstGeom prst="rect">
            <a:avLst/>
          </a:prstGeom>
          <a:noFill/>
        </p:spPr>
        <p:txBody>
          <a:bodyPr wrap="square" rtlCol="0">
            <a:spAutoFit/>
          </a:bodyPr>
          <a:lstStyle/>
          <a:p>
            <a:r>
              <a:rPr lang="en-US" dirty="0">
                <a:solidFill>
                  <a:srgbClr val="FF0000"/>
                </a:solidFill>
                <a:latin typeface="Times New Roman" pitchFamily="18" charset="0"/>
                <a:cs typeface="Times New Roman" pitchFamily="18" charset="0"/>
              </a:rPr>
              <a:t>National Workshop on Cyto and Molecular Genetic Techniques (NWCMGT-2021)</a:t>
            </a:r>
          </a:p>
        </p:txBody>
      </p:sp>
      <p:pic>
        <p:nvPicPr>
          <p:cNvPr id="9" name="Picture 2">
            <a:extLst>
              <a:ext uri="{FF2B5EF4-FFF2-40B4-BE49-F238E27FC236}">
                <a16:creationId xmlns:a16="http://schemas.microsoft.com/office/drawing/2014/main" xmlns="" id="{E800F761-D405-7E0E-360C-2A229242DAB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26081" y="97014"/>
            <a:ext cx="1255362" cy="1298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06666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0"/>
            <a:ext cx="8596668" cy="1320800"/>
          </a:xfrm>
        </p:spPr>
        <p:txBody>
          <a:bodyPr>
            <a:normAutofit/>
          </a:bodyPr>
          <a:lstStyle/>
          <a:p>
            <a:pPr algn="ctr"/>
            <a:r>
              <a:rPr lang="en-IN" sz="3200" b="1" dirty="0">
                <a:latin typeface="Trebuchet MS" panose="020B0603020202020204" pitchFamily="34" charset="0"/>
                <a:cs typeface="Times New Roman" panose="02020603050405020304" pitchFamily="18" charset="0"/>
                <a:sym typeface="+mn-ea"/>
              </a:rPr>
              <a:t>Number of JRF/SRF/PDF/RA</a:t>
            </a:r>
            <a:endParaRPr lang="en-IN" sz="3200" b="1" dirty="0">
              <a:latin typeface="Trebuchet MS" panose="020B0603020202020204" pitchFamily="34" charset="0"/>
              <a:cs typeface="Times New Roman" panose="02020603050405020304" pitchFamily="18" charset="0"/>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679875929"/>
              </p:ext>
            </p:extLst>
          </p:nvPr>
        </p:nvGraphicFramePr>
        <p:xfrm>
          <a:off x="513345" y="751141"/>
          <a:ext cx="9556630" cy="5288711"/>
        </p:xfrm>
        <a:graphic>
          <a:graphicData uri="http://schemas.openxmlformats.org/drawingml/2006/table">
            <a:tbl>
              <a:tblPr firstRow="1" bandRow="1">
                <a:tableStyleId>{5940675A-B579-460E-94D1-54222C63F5DA}</a:tableStyleId>
              </a:tblPr>
              <a:tblGrid>
                <a:gridCol w="944999">
                  <a:extLst>
                    <a:ext uri="{9D8B030D-6E8A-4147-A177-3AD203B41FA5}">
                      <a16:colId xmlns:a16="http://schemas.microsoft.com/office/drawing/2014/main" xmlns="" val="3382262090"/>
                    </a:ext>
                  </a:extLst>
                </a:gridCol>
                <a:gridCol w="1785466">
                  <a:extLst>
                    <a:ext uri="{9D8B030D-6E8A-4147-A177-3AD203B41FA5}">
                      <a16:colId xmlns:a16="http://schemas.microsoft.com/office/drawing/2014/main" xmlns="" val="1281898811"/>
                    </a:ext>
                  </a:extLst>
                </a:gridCol>
                <a:gridCol w="1365233">
                  <a:extLst>
                    <a:ext uri="{9D8B030D-6E8A-4147-A177-3AD203B41FA5}">
                      <a16:colId xmlns:a16="http://schemas.microsoft.com/office/drawing/2014/main" xmlns="" val="1082154265"/>
                    </a:ext>
                  </a:extLst>
                </a:gridCol>
                <a:gridCol w="1365233">
                  <a:extLst>
                    <a:ext uri="{9D8B030D-6E8A-4147-A177-3AD203B41FA5}">
                      <a16:colId xmlns:a16="http://schemas.microsoft.com/office/drawing/2014/main" xmlns="" val="4288953137"/>
                    </a:ext>
                  </a:extLst>
                </a:gridCol>
                <a:gridCol w="1365233">
                  <a:extLst>
                    <a:ext uri="{9D8B030D-6E8A-4147-A177-3AD203B41FA5}">
                      <a16:colId xmlns:a16="http://schemas.microsoft.com/office/drawing/2014/main" xmlns="" val="3645998614"/>
                    </a:ext>
                  </a:extLst>
                </a:gridCol>
                <a:gridCol w="1365233">
                  <a:extLst>
                    <a:ext uri="{9D8B030D-6E8A-4147-A177-3AD203B41FA5}">
                      <a16:colId xmlns:a16="http://schemas.microsoft.com/office/drawing/2014/main" xmlns="" val="4064302627"/>
                    </a:ext>
                  </a:extLst>
                </a:gridCol>
                <a:gridCol w="1365233">
                  <a:extLst>
                    <a:ext uri="{9D8B030D-6E8A-4147-A177-3AD203B41FA5}">
                      <a16:colId xmlns:a16="http://schemas.microsoft.com/office/drawing/2014/main" xmlns="" val="2928125024"/>
                    </a:ext>
                  </a:extLst>
                </a:gridCol>
              </a:tblGrid>
              <a:tr h="662698">
                <a:tc>
                  <a:txBody>
                    <a:bodyPr/>
                    <a:lstStyle/>
                    <a:p>
                      <a:pPr algn="ctr"/>
                      <a:r>
                        <a:rPr lang="en-US" sz="2000" dirty="0">
                          <a:latin typeface="Times New Roman" panose="02020603050405020304" pitchFamily="18" charset="0"/>
                          <a:cs typeface="Times New Roman" panose="02020603050405020304" pitchFamily="18" charset="0"/>
                        </a:rPr>
                        <a:t>S.No</a:t>
                      </a:r>
                      <a:endParaRPr lang="en-IN" sz="2000" b="1" dirty="0">
                        <a:latin typeface="Times New Roman" panose="02020603050405020304" pitchFamily="18" charset="0"/>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Type of Fellowship</a:t>
                      </a:r>
                      <a:endParaRPr lang="en-IN" sz="2000" b="1" dirty="0">
                        <a:latin typeface="Times New Roman" panose="02020603050405020304" pitchFamily="18" charset="0"/>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2017-18</a:t>
                      </a:r>
                      <a:endParaRPr lang="en-IN" sz="2000" b="1" dirty="0">
                        <a:latin typeface="Times New Roman" panose="02020603050405020304" pitchFamily="18" charset="0"/>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2018-19</a:t>
                      </a:r>
                      <a:endParaRPr lang="en-IN" sz="2000" b="1" dirty="0">
                        <a:latin typeface="Times New Roman" panose="02020603050405020304" pitchFamily="18" charset="0"/>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2019-20</a:t>
                      </a:r>
                      <a:endParaRPr lang="en-IN" sz="2000" b="1" dirty="0">
                        <a:latin typeface="Times New Roman" panose="02020603050405020304" pitchFamily="18" charset="0"/>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2020-21</a:t>
                      </a:r>
                      <a:endParaRPr lang="en-IN" sz="2000" b="1" dirty="0">
                        <a:latin typeface="Times New Roman" panose="02020603050405020304" pitchFamily="18" charset="0"/>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2021-22</a:t>
                      </a:r>
                      <a:endParaRPr lang="en-US" sz="20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2051247911"/>
                  </a:ext>
                </a:extLst>
              </a:tr>
              <a:tr h="1064333">
                <a:tc>
                  <a:txBody>
                    <a:bodyPr/>
                    <a:lstStyle/>
                    <a:p>
                      <a:pPr algn="ctr"/>
                      <a:r>
                        <a:rPr lang="en-US" sz="2000" dirty="0">
                          <a:latin typeface="Times New Roman" panose="02020603050405020304" pitchFamily="18" charset="0"/>
                          <a:cs typeface="Times New Roman" panose="02020603050405020304" pitchFamily="18" charset="0"/>
                        </a:rPr>
                        <a:t>1</a:t>
                      </a:r>
                      <a:endParaRPr lang="en-IN" sz="2000" dirty="0">
                        <a:latin typeface="Times New Roman" panose="02020603050405020304" pitchFamily="18" charset="0"/>
                        <a:cs typeface="Times New Roman" panose="02020603050405020304" pitchFamily="18" charset="0"/>
                      </a:endParaRPr>
                    </a:p>
                  </a:txBody>
                  <a:tcPr/>
                </a:tc>
                <a:tc>
                  <a:txBody>
                    <a:bodyPr/>
                    <a:lstStyle/>
                    <a:p>
                      <a:r>
                        <a:rPr lang="en-US" sz="2000" dirty="0">
                          <a:latin typeface="Times New Roman" panose="02020603050405020304" pitchFamily="18" charset="0"/>
                          <a:cs typeface="Times New Roman" panose="02020603050405020304" pitchFamily="18" charset="0"/>
                        </a:rPr>
                        <a:t>Rajiv Gandhi National Fellowship</a:t>
                      </a:r>
                      <a:endParaRPr lang="en-IN"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4</a:t>
                      </a:r>
                      <a:endParaRPr lang="en-IN"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4</a:t>
                      </a:r>
                      <a:endParaRPr lang="en-IN"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4</a:t>
                      </a:r>
                      <a:endParaRPr lang="en-IN"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4</a:t>
                      </a:r>
                      <a:endParaRPr lang="en-IN"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0</a:t>
                      </a:r>
                      <a:endParaRPr lang="en-IN"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639857623"/>
                  </a:ext>
                </a:extLst>
              </a:tr>
              <a:tr h="505818">
                <a:tc>
                  <a:txBody>
                    <a:bodyPr/>
                    <a:lstStyle/>
                    <a:p>
                      <a:pPr algn="ctr"/>
                      <a:r>
                        <a:rPr lang="en-US" sz="2000" dirty="0">
                          <a:latin typeface="Times New Roman" panose="02020603050405020304" pitchFamily="18" charset="0"/>
                          <a:cs typeface="Times New Roman" panose="02020603050405020304" pitchFamily="18" charset="0"/>
                        </a:rPr>
                        <a:t>2</a:t>
                      </a:r>
                      <a:endParaRPr lang="en-IN" sz="2000" dirty="0">
                        <a:latin typeface="Times New Roman" panose="02020603050405020304" pitchFamily="18" charset="0"/>
                        <a:cs typeface="Times New Roman" panose="02020603050405020304" pitchFamily="18" charset="0"/>
                      </a:endParaRPr>
                    </a:p>
                  </a:txBody>
                  <a:tcPr/>
                </a:tc>
                <a:tc>
                  <a:txBody>
                    <a:bodyPr/>
                    <a:lstStyle/>
                    <a:p>
                      <a:r>
                        <a:rPr lang="en-US" sz="2000" dirty="0">
                          <a:latin typeface="Times New Roman" panose="02020603050405020304" pitchFamily="18" charset="0"/>
                          <a:cs typeface="Times New Roman" panose="02020603050405020304" pitchFamily="18" charset="0"/>
                        </a:rPr>
                        <a:t>UGC-PDF/DST WOS</a:t>
                      </a:r>
                      <a:endParaRPr lang="en-IN"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4</a:t>
                      </a:r>
                      <a:endParaRPr lang="en-IN"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2</a:t>
                      </a:r>
                      <a:endParaRPr lang="en-IN"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2</a:t>
                      </a:r>
                      <a:endParaRPr lang="en-IN"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2</a:t>
                      </a:r>
                      <a:endParaRPr lang="en-IN"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2</a:t>
                      </a:r>
                      <a:endParaRPr lang="en-IN"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3436161304"/>
                  </a:ext>
                </a:extLst>
              </a:tr>
              <a:tr h="505818">
                <a:tc>
                  <a:txBody>
                    <a:bodyPr/>
                    <a:lstStyle/>
                    <a:p>
                      <a:pPr algn="ctr"/>
                      <a:r>
                        <a:rPr lang="en-US" sz="2000" dirty="0">
                          <a:latin typeface="Times New Roman" panose="02020603050405020304" pitchFamily="18" charset="0"/>
                          <a:cs typeface="Times New Roman" panose="02020603050405020304" pitchFamily="18" charset="0"/>
                        </a:rPr>
                        <a:t>3</a:t>
                      </a:r>
                      <a:endParaRPr lang="en-IN" sz="2000" dirty="0">
                        <a:latin typeface="Times New Roman" panose="02020603050405020304" pitchFamily="18" charset="0"/>
                        <a:cs typeface="Times New Roman" panose="02020603050405020304" pitchFamily="18" charset="0"/>
                      </a:endParaRPr>
                    </a:p>
                  </a:txBody>
                  <a:tcPr/>
                </a:tc>
                <a:tc>
                  <a:txBody>
                    <a:bodyPr/>
                    <a:lstStyle/>
                    <a:p>
                      <a:r>
                        <a:rPr lang="en-US" sz="2000" dirty="0">
                          <a:latin typeface="Times New Roman" panose="02020603050405020304" pitchFamily="18" charset="0"/>
                          <a:cs typeface="Times New Roman" panose="02020603050405020304" pitchFamily="18" charset="0"/>
                        </a:rPr>
                        <a:t>ICMR-RA</a:t>
                      </a:r>
                      <a:endParaRPr lang="en-IN"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0</a:t>
                      </a:r>
                      <a:endParaRPr lang="en-IN"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1</a:t>
                      </a:r>
                      <a:endParaRPr lang="en-IN"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1</a:t>
                      </a:r>
                      <a:endParaRPr lang="en-IN"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2</a:t>
                      </a:r>
                      <a:endParaRPr lang="en-IN"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2</a:t>
                      </a:r>
                      <a:endParaRPr lang="en-IN"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734062425"/>
                  </a:ext>
                </a:extLst>
              </a:tr>
              <a:tr h="938952">
                <a:tc>
                  <a:txBody>
                    <a:bodyPr/>
                    <a:lstStyle/>
                    <a:p>
                      <a:pPr algn="ctr"/>
                      <a:r>
                        <a:rPr lang="en-US" sz="2000" dirty="0">
                          <a:latin typeface="Times New Roman" panose="02020603050405020304" pitchFamily="18" charset="0"/>
                          <a:cs typeface="Times New Roman" panose="02020603050405020304" pitchFamily="18" charset="0"/>
                        </a:rPr>
                        <a:t>4</a:t>
                      </a:r>
                      <a:endParaRPr lang="en-IN" sz="2000" dirty="0">
                        <a:latin typeface="Times New Roman" panose="02020603050405020304" pitchFamily="18" charset="0"/>
                        <a:cs typeface="Times New Roman" panose="02020603050405020304" pitchFamily="18" charset="0"/>
                      </a:endParaRPr>
                    </a:p>
                  </a:txBody>
                  <a:tcPr/>
                </a:tc>
                <a:tc>
                  <a:txBody>
                    <a:bodyPr/>
                    <a:lstStyle/>
                    <a:p>
                      <a:r>
                        <a:rPr lang="en-US" sz="2000" dirty="0">
                          <a:latin typeface="Times New Roman" panose="02020603050405020304" pitchFamily="18" charset="0"/>
                          <a:cs typeface="Times New Roman" panose="02020603050405020304" pitchFamily="18" charset="0"/>
                        </a:rPr>
                        <a:t>ICMR – Project</a:t>
                      </a:r>
                      <a:r>
                        <a:rPr lang="en-US" sz="2000" baseline="0" dirty="0">
                          <a:latin typeface="Times New Roman" panose="02020603050405020304" pitchFamily="18" charset="0"/>
                          <a:cs typeface="Times New Roman" panose="02020603050405020304" pitchFamily="18" charset="0"/>
                        </a:rPr>
                        <a:t> JRF/SRF</a:t>
                      </a:r>
                      <a:endParaRPr lang="en-IN"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0</a:t>
                      </a:r>
                      <a:endParaRPr lang="en-IN"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0</a:t>
                      </a:r>
                      <a:endParaRPr lang="en-IN"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1</a:t>
                      </a:r>
                      <a:endParaRPr lang="en-IN"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1</a:t>
                      </a:r>
                      <a:endParaRPr lang="en-IN"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1</a:t>
                      </a:r>
                      <a:endParaRPr lang="en-IN"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2078895687"/>
                  </a:ext>
                </a:extLst>
              </a:tr>
              <a:tr h="938952">
                <a:tc>
                  <a:txBody>
                    <a:bodyPr/>
                    <a:lstStyle/>
                    <a:p>
                      <a:pPr algn="ctr"/>
                      <a:r>
                        <a:rPr lang="en-US" sz="2000" dirty="0">
                          <a:latin typeface="Times New Roman" panose="02020603050405020304" pitchFamily="18" charset="0"/>
                          <a:cs typeface="Times New Roman" panose="02020603050405020304" pitchFamily="18" charset="0"/>
                        </a:rPr>
                        <a:t>5</a:t>
                      </a:r>
                      <a:endParaRPr lang="en-IN" sz="2000" dirty="0">
                        <a:latin typeface="Times New Roman" panose="02020603050405020304" pitchFamily="18" charset="0"/>
                        <a:cs typeface="Times New Roman" panose="02020603050405020304" pitchFamily="18" charset="0"/>
                      </a:endParaRPr>
                    </a:p>
                  </a:txBody>
                  <a:tcPr/>
                </a:tc>
                <a:tc>
                  <a:txBody>
                    <a:bodyPr/>
                    <a:lstStyle/>
                    <a:p>
                      <a:r>
                        <a:rPr lang="en-US" sz="2000" dirty="0">
                          <a:latin typeface="Times New Roman" panose="02020603050405020304" pitchFamily="18" charset="0"/>
                          <a:cs typeface="Times New Roman" panose="02020603050405020304" pitchFamily="18" charset="0"/>
                        </a:rPr>
                        <a:t>ICMR-Project Research Assistant</a:t>
                      </a:r>
                      <a:endParaRPr lang="en-IN"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0</a:t>
                      </a:r>
                      <a:endParaRPr lang="en-IN"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0</a:t>
                      </a:r>
                      <a:endParaRPr lang="en-IN"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2</a:t>
                      </a:r>
                      <a:endParaRPr lang="en-IN"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2</a:t>
                      </a:r>
                      <a:endParaRPr lang="en-IN"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4</a:t>
                      </a:r>
                      <a:endParaRPr lang="en-IN"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3714553319"/>
                  </a:ext>
                </a:extLst>
              </a:tr>
            </a:tbl>
          </a:graphicData>
        </a:graphic>
      </p:graphicFrame>
      <p:sp>
        <p:nvSpPr>
          <p:cNvPr id="4" name="Slide Number Placeholder 3"/>
          <p:cNvSpPr>
            <a:spLocks noGrp="1"/>
          </p:cNvSpPr>
          <p:nvPr>
            <p:ph type="sldNum" sz="quarter" idx="12"/>
          </p:nvPr>
        </p:nvSpPr>
        <p:spPr/>
        <p:txBody>
          <a:bodyPr/>
          <a:lstStyle/>
          <a:p>
            <a:fld id="{3E7E494A-E818-4FC3-92CA-89357DA13C65}" type="slidenum">
              <a:rPr lang="en-IN" smtClean="0"/>
              <a:pPr/>
              <a:t>22</a:t>
            </a:fld>
            <a:endParaRPr lang="en-IN"/>
          </a:p>
        </p:txBody>
      </p:sp>
      <p:pic>
        <p:nvPicPr>
          <p:cNvPr id="5" name="Picture 2">
            <a:extLst>
              <a:ext uri="{FF2B5EF4-FFF2-40B4-BE49-F238E27FC236}">
                <a16:creationId xmlns:a16="http://schemas.microsoft.com/office/drawing/2014/main" xmlns="" id="{E800F761-D405-7E0E-360C-2A229242DAB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26080" y="215997"/>
            <a:ext cx="1255361" cy="1298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72028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4050" y="192635"/>
            <a:ext cx="8596668" cy="1320800"/>
          </a:xfrm>
        </p:spPr>
        <p:txBody>
          <a:bodyPr>
            <a:normAutofit/>
          </a:bodyPr>
          <a:lstStyle/>
          <a:p>
            <a:pPr algn="ctr"/>
            <a:r>
              <a:rPr lang="en-IN" sz="3200" b="1" dirty="0">
                <a:latin typeface="Trebuchet MS" panose="020B0603020202020204" pitchFamily="34" charset="0"/>
                <a:cs typeface="Times New Roman" panose="02020603050405020304" pitchFamily="18" charset="0"/>
              </a:rPr>
              <a:t>Student Diversity (Gender)</a:t>
            </a:r>
            <a:r>
              <a:rPr lang="en-IN" sz="3200" b="1" dirty="0">
                <a:solidFill>
                  <a:srgbClr val="C00000"/>
                </a:solidFill>
                <a:latin typeface="Trebuchet MS" panose="020B0603020202020204" pitchFamily="34" charset="0"/>
                <a:cs typeface="Times New Roman" pitchFamily="18" charset="0"/>
              </a:rPr>
              <a:t/>
            </a:r>
            <a:br>
              <a:rPr lang="en-IN" sz="3200" b="1" dirty="0">
                <a:solidFill>
                  <a:srgbClr val="C00000"/>
                </a:solidFill>
                <a:latin typeface="Trebuchet MS" panose="020B0603020202020204" pitchFamily="34" charset="0"/>
                <a:cs typeface="Times New Roman" pitchFamily="18" charset="0"/>
              </a:rPr>
            </a:br>
            <a:endParaRPr lang="en-IN" sz="3200" b="1" dirty="0">
              <a:latin typeface="Trebuchet MS" panose="020B0603020202020204" pitchFamily="34"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3E7E494A-E818-4FC3-92CA-89357DA13C65}" type="slidenum">
              <a:rPr lang="en-IN" smtClean="0"/>
              <a:pPr/>
              <a:t>23</a:t>
            </a:fld>
            <a:endParaRPr lang="en-IN"/>
          </a:p>
        </p:txBody>
      </p:sp>
      <p:pic>
        <p:nvPicPr>
          <p:cNvPr id="7" name="Picture 2">
            <a:extLst>
              <a:ext uri="{FF2B5EF4-FFF2-40B4-BE49-F238E27FC236}">
                <a16:creationId xmlns:a16="http://schemas.microsoft.com/office/drawing/2014/main" xmlns="" id="{E800F761-D405-7E0E-360C-2A229242DAB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33136" y="216587"/>
            <a:ext cx="1255282" cy="129684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 name="Chart 11"/>
          <p:cNvGraphicFramePr>
            <a:graphicFrameLocks/>
          </p:cNvGraphicFramePr>
          <p:nvPr>
            <p:extLst>
              <p:ext uri="{D42A27DB-BD31-4B8C-83A1-F6EECF244321}">
                <p14:modId xmlns:p14="http://schemas.microsoft.com/office/powerpoint/2010/main" val="983224878"/>
              </p:ext>
            </p:extLst>
          </p:nvPr>
        </p:nvGraphicFramePr>
        <p:xfrm>
          <a:off x="1381125" y="1513435"/>
          <a:ext cx="7267575" cy="43529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765760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16588"/>
            <a:ext cx="8596668" cy="1320800"/>
          </a:xfrm>
        </p:spPr>
        <p:txBody>
          <a:bodyPr>
            <a:normAutofit/>
          </a:bodyPr>
          <a:lstStyle/>
          <a:p>
            <a:pPr algn="ctr"/>
            <a:r>
              <a:rPr lang="en-US" sz="3200" b="1" dirty="0">
                <a:latin typeface="Trebuchet MS" panose="020B0603020202020204" pitchFamily="34" charset="0"/>
                <a:cs typeface="Times New Roman" panose="02020603050405020304" pitchFamily="18" charset="0"/>
              </a:rPr>
              <a:t>Student Diversity (Category)</a:t>
            </a:r>
            <a:endParaRPr lang="en-IN" sz="3200" b="1" dirty="0">
              <a:latin typeface="Trebuchet MS" panose="020B0603020202020204" pitchFamily="34"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3E7E494A-E818-4FC3-92CA-89357DA13C65}" type="slidenum">
              <a:rPr lang="en-IN" smtClean="0"/>
              <a:pPr/>
              <a:t>24</a:t>
            </a:fld>
            <a:endParaRPr lang="en-IN" dirty="0"/>
          </a:p>
        </p:txBody>
      </p:sp>
      <p:pic>
        <p:nvPicPr>
          <p:cNvPr id="6" name="Picture 2">
            <a:extLst>
              <a:ext uri="{FF2B5EF4-FFF2-40B4-BE49-F238E27FC236}">
                <a16:creationId xmlns:a16="http://schemas.microsoft.com/office/drawing/2014/main" xmlns="" id="{E800F761-D405-7E0E-360C-2A229242DAB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33136" y="216587"/>
            <a:ext cx="1255282" cy="129684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Chart 7"/>
          <p:cNvGraphicFramePr>
            <a:graphicFrameLocks/>
          </p:cNvGraphicFramePr>
          <p:nvPr>
            <p:extLst>
              <p:ext uri="{D42A27DB-BD31-4B8C-83A1-F6EECF244321}">
                <p14:modId xmlns:p14="http://schemas.microsoft.com/office/powerpoint/2010/main" val="3449019783"/>
              </p:ext>
            </p:extLst>
          </p:nvPr>
        </p:nvGraphicFramePr>
        <p:xfrm>
          <a:off x="1038225" y="1513435"/>
          <a:ext cx="7909130" cy="445474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302251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5909" y="195773"/>
            <a:ext cx="8596668" cy="789874"/>
          </a:xfrm>
        </p:spPr>
        <p:txBody>
          <a:bodyPr>
            <a:noAutofit/>
          </a:bodyPr>
          <a:lstStyle/>
          <a:p>
            <a:pPr algn="ctr"/>
            <a:r>
              <a:rPr lang="en-IN" sz="3200" b="1" dirty="0">
                <a:latin typeface="Trebuchet MS" panose="020B0603020202020204" pitchFamily="34" charset="0"/>
                <a:cs typeface="Times New Roman" panose="02020603050405020304" pitchFamily="18" charset="0"/>
              </a:rPr>
              <a:t>Results analysis</a:t>
            </a:r>
            <a:r>
              <a:rPr lang="en-IN" sz="3200" b="1" dirty="0">
                <a:solidFill>
                  <a:srgbClr val="C00000"/>
                </a:solidFill>
                <a:latin typeface="Trebuchet MS" panose="020B0603020202020204" pitchFamily="34" charset="0"/>
                <a:cs typeface="Times New Roman" pitchFamily="18" charset="0"/>
              </a:rPr>
              <a:t/>
            </a:r>
            <a:br>
              <a:rPr lang="en-IN" sz="3200" b="1" dirty="0">
                <a:solidFill>
                  <a:srgbClr val="C00000"/>
                </a:solidFill>
                <a:latin typeface="Trebuchet MS" panose="020B0603020202020204" pitchFamily="34" charset="0"/>
                <a:cs typeface="Times New Roman" pitchFamily="18" charset="0"/>
              </a:rPr>
            </a:br>
            <a:endParaRPr lang="en-IN" sz="3200" b="1" dirty="0">
              <a:latin typeface="Trebuchet MS" panose="020B0603020202020204" pitchFamily="34"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3E7E494A-E818-4FC3-92CA-89357DA13C65}" type="slidenum">
              <a:rPr lang="en-IN" smtClean="0"/>
              <a:pPr/>
              <a:t>25</a:t>
            </a:fld>
            <a:endParaRPr lang="en-IN"/>
          </a:p>
        </p:txBody>
      </p:sp>
      <p:pic>
        <p:nvPicPr>
          <p:cNvPr id="5" name="Picture 2">
            <a:extLst>
              <a:ext uri="{FF2B5EF4-FFF2-40B4-BE49-F238E27FC236}">
                <a16:creationId xmlns:a16="http://schemas.microsoft.com/office/drawing/2014/main" xmlns="" id="{E800F761-D405-7E0E-360C-2A229242DAB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33136" y="216587"/>
            <a:ext cx="1255282" cy="129684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Chart 9"/>
          <p:cNvGraphicFramePr>
            <a:graphicFrameLocks/>
          </p:cNvGraphicFramePr>
          <p:nvPr>
            <p:extLst>
              <p:ext uri="{D42A27DB-BD31-4B8C-83A1-F6EECF244321}">
                <p14:modId xmlns:p14="http://schemas.microsoft.com/office/powerpoint/2010/main" val="3469066442"/>
              </p:ext>
            </p:extLst>
          </p:nvPr>
        </p:nvGraphicFramePr>
        <p:xfrm>
          <a:off x="1885220" y="1237645"/>
          <a:ext cx="6630130" cy="453450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626430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359" y="661320"/>
            <a:ext cx="5270741" cy="682170"/>
          </a:xfrm>
        </p:spPr>
        <p:txBody>
          <a:bodyPr>
            <a:noAutofit/>
          </a:bodyPr>
          <a:lstStyle/>
          <a:p>
            <a:r>
              <a:rPr lang="en-US" sz="3200" b="1" dirty="0">
                <a:latin typeface="Trebuchet MS" panose="020B0603020202020204" pitchFamily="34" charset="0"/>
                <a:cs typeface="Times New Roman" pitchFamily="18" charset="0"/>
              </a:rPr>
              <a:t>Programs for slow </a:t>
            </a:r>
            <a:br>
              <a:rPr lang="en-US" sz="3200" b="1" dirty="0">
                <a:latin typeface="Trebuchet MS" panose="020B0603020202020204" pitchFamily="34" charset="0"/>
                <a:cs typeface="Times New Roman" pitchFamily="18" charset="0"/>
              </a:rPr>
            </a:br>
            <a:r>
              <a:rPr lang="en-US" sz="3200" b="1" dirty="0">
                <a:latin typeface="Trebuchet MS" panose="020B0603020202020204" pitchFamily="34" charset="0"/>
                <a:cs typeface="Times New Roman" pitchFamily="18" charset="0"/>
              </a:rPr>
              <a:t>learners</a:t>
            </a:r>
          </a:p>
        </p:txBody>
      </p:sp>
      <p:sp>
        <p:nvSpPr>
          <p:cNvPr id="3" name="Content Placeholder 2"/>
          <p:cNvSpPr>
            <a:spLocks noGrp="1"/>
          </p:cNvSpPr>
          <p:nvPr>
            <p:ph idx="1"/>
          </p:nvPr>
        </p:nvSpPr>
        <p:spPr>
          <a:xfrm>
            <a:off x="350340" y="1743577"/>
            <a:ext cx="3985685" cy="3329867"/>
          </a:xfrm>
        </p:spPr>
        <p:txBody>
          <a:bodyPr>
            <a:normAutofit fontScale="85000" lnSpcReduction="20000"/>
          </a:bodyPr>
          <a:lstStyle/>
          <a:p>
            <a:pPr marL="0" indent="0" algn="just">
              <a:spcBef>
                <a:spcPts val="0"/>
              </a:spcBef>
            </a:pPr>
            <a:r>
              <a:rPr lang="en-US" sz="3400" dirty="0">
                <a:solidFill>
                  <a:schemeClr val="tx1"/>
                </a:solidFill>
                <a:latin typeface="Times New Roman" pitchFamily="18" charset="0"/>
                <a:cs typeface="Times New Roman" pitchFamily="18" charset="0"/>
              </a:rPr>
              <a:t>Regular monitoring.</a:t>
            </a:r>
          </a:p>
          <a:p>
            <a:pPr marL="0" indent="0" algn="just">
              <a:spcBef>
                <a:spcPts val="0"/>
              </a:spcBef>
            </a:pPr>
            <a:endParaRPr lang="en-US" sz="3400" dirty="0">
              <a:solidFill>
                <a:schemeClr val="tx1"/>
              </a:solidFill>
              <a:latin typeface="Times New Roman" pitchFamily="18" charset="0"/>
              <a:cs typeface="Times New Roman" pitchFamily="18" charset="0"/>
            </a:endParaRPr>
          </a:p>
          <a:p>
            <a:pPr marL="0" indent="0" algn="just">
              <a:spcBef>
                <a:spcPts val="0"/>
              </a:spcBef>
            </a:pPr>
            <a:r>
              <a:rPr lang="en-US" sz="3400" dirty="0">
                <a:solidFill>
                  <a:schemeClr val="tx1"/>
                </a:solidFill>
                <a:latin typeface="Times New Roman" pitchFamily="18" charset="0"/>
                <a:cs typeface="Times New Roman" pitchFamily="18" charset="0"/>
              </a:rPr>
              <a:t> The Department has a practice  of offering remedial courses for slow learners.</a:t>
            </a:r>
          </a:p>
          <a:p>
            <a:pPr marL="0" indent="0" algn="just">
              <a:spcBef>
                <a:spcPts val="0"/>
              </a:spcBef>
            </a:pPr>
            <a:endParaRPr lang="en-US" sz="3400" dirty="0">
              <a:solidFill>
                <a:schemeClr val="tx1"/>
              </a:solidFill>
              <a:latin typeface="Times New Roman" pitchFamily="18" charset="0"/>
              <a:cs typeface="Times New Roman" pitchFamily="18" charset="0"/>
            </a:endParaRPr>
          </a:p>
          <a:p>
            <a:pPr marL="0" indent="0" algn="just">
              <a:spcBef>
                <a:spcPts val="0"/>
              </a:spcBef>
            </a:pPr>
            <a:r>
              <a:rPr lang="en-US" sz="3400" dirty="0">
                <a:solidFill>
                  <a:schemeClr val="tx1"/>
                </a:solidFill>
                <a:latin typeface="Times New Roman" pitchFamily="18" charset="0"/>
                <a:cs typeface="Times New Roman" pitchFamily="18" charset="0"/>
              </a:rPr>
              <a:t>Peer assistance and mentorship.</a:t>
            </a:r>
          </a:p>
          <a:p>
            <a:pPr>
              <a:buNone/>
            </a:pPr>
            <a:endParaRPr lang="en-US" dirty="0">
              <a:solidFill>
                <a:srgbClr val="FF0000"/>
              </a:solidFill>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3E7E494A-E818-4FC3-92CA-89357DA13C65}" type="slidenum">
              <a:rPr lang="en-IN" smtClean="0"/>
              <a:pPr/>
              <a:t>26</a:t>
            </a:fld>
            <a:endParaRPr lang="en-IN"/>
          </a:p>
        </p:txBody>
      </p:sp>
      <p:sp>
        <p:nvSpPr>
          <p:cNvPr id="7" name="Rectangle 6"/>
          <p:cNvSpPr/>
          <p:nvPr/>
        </p:nvSpPr>
        <p:spPr>
          <a:xfrm>
            <a:off x="634550" y="5854700"/>
            <a:ext cx="5905950" cy="369332"/>
          </a:xfrm>
          <a:prstGeom prst="rect">
            <a:avLst/>
          </a:prstGeom>
        </p:spPr>
        <p:txBody>
          <a:bodyPr wrap="square">
            <a:spAutoFit/>
          </a:bodyPr>
          <a:lstStyle/>
          <a:p>
            <a:pPr>
              <a:buNone/>
            </a:pPr>
            <a:r>
              <a:rPr lang="en-US" b="1" dirty="0">
                <a:solidFill>
                  <a:schemeClr val="accent6">
                    <a:lumMod val="50000"/>
                  </a:schemeClr>
                </a:solidFill>
                <a:latin typeface="Times New Roman" panose="02020603050405020304" pitchFamily="18" charset="0"/>
                <a:cs typeface="Times New Roman" panose="02020603050405020304" pitchFamily="18" charset="0"/>
                <a:hlinkClick r:id="" action="ppaction://noaction"/>
              </a:rPr>
              <a:t>Link to Mentor/ Mentee system reports</a:t>
            </a:r>
            <a:endParaRPr lang="en-IN"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6" name="Title 1"/>
          <p:cNvSpPr txBox="1">
            <a:spLocks/>
          </p:cNvSpPr>
          <p:nvPr/>
        </p:nvSpPr>
        <p:spPr>
          <a:xfrm>
            <a:off x="5051157" y="643178"/>
            <a:ext cx="5094513" cy="627742"/>
          </a:xfrm>
          <a:prstGeom prst="rect">
            <a:avLst/>
          </a:prstGeom>
        </p:spPr>
        <p:txBody>
          <a:bodyPr vert="horz" lIns="91440" tIns="45720" rIns="91440" bIns="45720" rtlCol="0" anchor="t">
            <a:noAutofit/>
          </a:bodyPr>
          <a:lstStyle/>
          <a:p>
            <a:pPr marL="0" marR="0" lvl="0" indent="0" defTabSz="457200" rtl="0" eaLnBrk="1" fontAlgn="auto" latinLnBrk="0" hangingPunct="1">
              <a:lnSpc>
                <a:spcPct val="100000"/>
              </a:lnSpc>
              <a:spcBef>
                <a:spcPct val="0"/>
              </a:spcBef>
              <a:spcAft>
                <a:spcPts val="0"/>
              </a:spcAft>
              <a:buClrTx/>
              <a:buSzTx/>
              <a:buFontTx/>
              <a:buNone/>
              <a:tabLst/>
              <a:defRPr/>
            </a:pPr>
            <a:r>
              <a:rPr lang="en-US" sz="3200" b="1" dirty="0">
                <a:solidFill>
                  <a:schemeClr val="accent1"/>
                </a:solidFill>
                <a:latin typeface="Trebuchet MS" panose="020B0603020202020204" pitchFamily="34" charset="0"/>
                <a:cs typeface="Times New Roman" pitchFamily="18" charset="0"/>
              </a:rPr>
              <a:t>Programs for Advanced learners</a:t>
            </a:r>
            <a:endParaRPr kumimoji="0" lang="en-US" sz="3200" b="1" i="0" u="none" strike="noStrike" kern="1200" cap="none" spc="0" normalizeH="0" baseline="0" noProof="0" dirty="0">
              <a:ln>
                <a:noFill/>
              </a:ln>
              <a:solidFill>
                <a:schemeClr val="accent1"/>
              </a:solidFill>
              <a:effectLst/>
              <a:uLnTx/>
              <a:uFillTx/>
              <a:latin typeface="Trebuchet MS" panose="020B0603020202020204" pitchFamily="34" charset="0"/>
              <a:ea typeface="+mj-ea"/>
              <a:cs typeface="Times New Roman" panose="02020603050405020304" pitchFamily="18" charset="0"/>
            </a:endParaRPr>
          </a:p>
        </p:txBody>
      </p:sp>
      <p:sp>
        <p:nvSpPr>
          <p:cNvPr id="8" name="Content Placeholder 2"/>
          <p:cNvSpPr txBox="1">
            <a:spLocks/>
          </p:cNvSpPr>
          <p:nvPr/>
        </p:nvSpPr>
        <p:spPr>
          <a:xfrm>
            <a:off x="5673456" y="1765348"/>
            <a:ext cx="4406716" cy="3644852"/>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ts val="1000"/>
              </a:spcBef>
              <a:spcAft>
                <a:spcPts val="0"/>
              </a:spcAft>
              <a:buClr>
                <a:schemeClr val="accent1"/>
              </a:buClr>
              <a:buSzPct val="80000"/>
              <a:buFont typeface="Wingdings 3" charset="2"/>
              <a:buNone/>
              <a:tabLst/>
              <a:defRPr/>
            </a:pPr>
            <a:endParaRPr kumimoji="0" lang="en-US" sz="18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9" name="Content Placeholder 2"/>
          <p:cNvSpPr txBox="1">
            <a:spLocks/>
          </p:cNvSpPr>
          <p:nvPr/>
        </p:nvSpPr>
        <p:spPr>
          <a:xfrm>
            <a:off x="5063857" y="1710920"/>
            <a:ext cx="4651643" cy="3699280"/>
          </a:xfrm>
          <a:prstGeom prst="rect">
            <a:avLst/>
          </a:prstGeom>
        </p:spPr>
        <p:txBody>
          <a:bodyPr vert="horz" lIns="91440" tIns="45720" rIns="91440" bIns="45720" rtlCol="0">
            <a:noAutofit/>
          </a:bodyPr>
          <a:lstStyle/>
          <a:p>
            <a:pPr marL="0" marR="0" lvl="0" indent="0" algn="just" defTabSz="457200" rtl="0" eaLnBrk="1" fontAlgn="auto" latinLnBrk="0" hangingPunct="1">
              <a:lnSpc>
                <a:spcPct val="100000"/>
              </a:lnSpc>
              <a:spcBef>
                <a:spcPts val="0"/>
              </a:spcBef>
              <a:spcAft>
                <a:spcPts val="0"/>
              </a:spcAft>
              <a:buClr>
                <a:schemeClr val="accent1"/>
              </a:buClr>
              <a:buSzPct val="80000"/>
              <a:buFont typeface="Wingdings 3" charset="2"/>
              <a:buChar char=""/>
              <a:tabLst/>
              <a:defRPr/>
            </a:pPr>
            <a:r>
              <a:rPr kumimoji="0" lang="en-US" sz="2400" b="0" i="0" u="none" strike="noStrike" kern="1200" cap="none" normalizeH="0" baseline="0" noProof="0" dirty="0">
                <a:ln>
                  <a:noFill/>
                </a:ln>
                <a:effectLst/>
                <a:uLnTx/>
                <a:uFillTx/>
                <a:latin typeface="Times New Roman" pitchFamily="18" charset="0"/>
                <a:cs typeface="Times New Roman" pitchFamily="18" charset="0"/>
              </a:rPr>
              <a:t>Encouraging to</a:t>
            </a:r>
            <a:r>
              <a:rPr kumimoji="0" lang="en-US" sz="2400" b="0" i="0" u="none" strike="noStrike" kern="1200" cap="none" normalizeH="0" noProof="0" dirty="0">
                <a:ln>
                  <a:noFill/>
                </a:ln>
                <a:effectLst/>
                <a:uLnTx/>
                <a:uFillTx/>
                <a:latin typeface="Times New Roman" pitchFamily="18" charset="0"/>
                <a:cs typeface="Times New Roman" pitchFamily="18" charset="0"/>
              </a:rPr>
              <a:t> present papers in Journals/Conferences/Competitions</a:t>
            </a:r>
            <a:endParaRPr kumimoji="0" lang="en-US" sz="2400" b="0" i="0" u="none" strike="noStrike" kern="1200" cap="none" normalizeH="0" baseline="0" noProof="0" dirty="0">
              <a:ln>
                <a:noFill/>
              </a:ln>
              <a:effectLst/>
              <a:uLnTx/>
              <a:uFillTx/>
              <a:latin typeface="Times New Roman" pitchFamily="18" charset="0"/>
              <a:cs typeface="Times New Roman" pitchFamily="18" charset="0"/>
            </a:endParaRPr>
          </a:p>
          <a:p>
            <a:pPr marL="0" marR="0" lvl="0" indent="0" algn="just" defTabSz="457200" rtl="0" eaLnBrk="1" fontAlgn="auto" latinLnBrk="0" hangingPunct="1">
              <a:lnSpc>
                <a:spcPct val="100000"/>
              </a:lnSpc>
              <a:spcBef>
                <a:spcPts val="0"/>
              </a:spcBef>
              <a:spcAft>
                <a:spcPts val="0"/>
              </a:spcAft>
              <a:buClr>
                <a:schemeClr val="accent1"/>
              </a:buClr>
              <a:buSzPct val="80000"/>
              <a:buFont typeface="Wingdings 3" charset="2"/>
              <a:buChar char=""/>
              <a:tabLst/>
              <a:defRPr/>
            </a:pPr>
            <a:endParaRPr kumimoji="0" lang="en-US" sz="2400" b="0" i="0" u="none" strike="noStrike" kern="1200" cap="none" normalizeH="0" baseline="0" noProof="0" dirty="0">
              <a:ln>
                <a:noFill/>
              </a:ln>
              <a:effectLst/>
              <a:uLnTx/>
              <a:uFillTx/>
              <a:latin typeface="Times New Roman" pitchFamily="18" charset="0"/>
              <a:cs typeface="Times New Roman" pitchFamily="18" charset="0"/>
            </a:endParaRPr>
          </a:p>
          <a:p>
            <a:pPr marL="0" marR="0" lvl="0" indent="0" algn="just" defTabSz="457200" rtl="0" eaLnBrk="1" fontAlgn="auto" latinLnBrk="0" hangingPunct="1">
              <a:lnSpc>
                <a:spcPct val="100000"/>
              </a:lnSpc>
              <a:spcBef>
                <a:spcPts val="0"/>
              </a:spcBef>
              <a:spcAft>
                <a:spcPts val="0"/>
              </a:spcAft>
              <a:buClr>
                <a:schemeClr val="accent1"/>
              </a:buClr>
              <a:buSzPct val="80000"/>
              <a:buFont typeface="Wingdings 3" charset="2"/>
              <a:buChar char=""/>
              <a:tabLst/>
              <a:defRPr/>
            </a:pPr>
            <a:r>
              <a:rPr kumimoji="0" lang="en-US" sz="2400" b="0" i="0" u="none" strike="noStrike" kern="1200" cap="none" normalizeH="0" baseline="0" noProof="0" dirty="0">
                <a:ln>
                  <a:noFill/>
                </a:ln>
                <a:effectLst/>
                <a:uLnTx/>
                <a:uFillTx/>
                <a:latin typeface="Times New Roman" pitchFamily="18" charset="0"/>
                <a:cs typeface="Times New Roman" pitchFamily="18" charset="0"/>
              </a:rPr>
              <a:t> Guidance</a:t>
            </a:r>
            <a:r>
              <a:rPr kumimoji="0" lang="en-US" sz="2400" b="0" i="0" u="none" strike="noStrike" kern="1200" cap="none" normalizeH="0" noProof="0" dirty="0">
                <a:ln>
                  <a:noFill/>
                </a:ln>
                <a:effectLst/>
                <a:uLnTx/>
                <a:uFillTx/>
                <a:latin typeface="Times New Roman" pitchFamily="18" charset="0"/>
                <a:cs typeface="Times New Roman" pitchFamily="18" charset="0"/>
              </a:rPr>
              <a:t> for CSIR NET competitive examination</a:t>
            </a:r>
          </a:p>
          <a:p>
            <a:pPr marL="0" marR="0" lvl="0" indent="0" algn="just" defTabSz="457200" rtl="0" eaLnBrk="1" fontAlgn="auto" latinLnBrk="0" hangingPunct="1">
              <a:lnSpc>
                <a:spcPct val="100000"/>
              </a:lnSpc>
              <a:spcBef>
                <a:spcPts val="0"/>
              </a:spcBef>
              <a:spcAft>
                <a:spcPts val="0"/>
              </a:spcAft>
              <a:buClr>
                <a:schemeClr val="accent1"/>
              </a:buClr>
              <a:buSzPct val="80000"/>
              <a:tabLst/>
              <a:defRPr/>
            </a:pPr>
            <a:endParaRPr lang="en-US" sz="2400" dirty="0">
              <a:latin typeface="Times New Roman" pitchFamily="18" charset="0"/>
              <a:cs typeface="Times New Roman" pitchFamily="18" charset="0"/>
            </a:endParaRPr>
          </a:p>
          <a:p>
            <a:pPr lvl="0" algn="just" defTabSz="457200">
              <a:buClr>
                <a:schemeClr val="accent1"/>
              </a:buClr>
              <a:buSzPct val="80000"/>
              <a:buFont typeface="Wingdings 3" charset="2"/>
              <a:buChar char=""/>
              <a:defRPr/>
            </a:pPr>
            <a:r>
              <a:rPr kumimoji="0" lang="en-US" sz="2400" b="0" i="0" u="none" strike="noStrike" kern="1200" cap="none" normalizeH="0" baseline="0" noProof="0" dirty="0">
                <a:ln>
                  <a:noFill/>
                </a:ln>
                <a:effectLst/>
                <a:uLnTx/>
                <a:uFillTx/>
                <a:latin typeface="Times New Roman" pitchFamily="18" charset="0"/>
                <a:cs typeface="Times New Roman" pitchFamily="18" charset="0"/>
              </a:rPr>
              <a:t>Individual</a:t>
            </a:r>
            <a:r>
              <a:rPr kumimoji="0" lang="en-US" sz="2400" b="0" i="0" u="none" strike="noStrike" kern="1200" cap="none" normalizeH="0" noProof="0" dirty="0">
                <a:ln>
                  <a:noFill/>
                </a:ln>
                <a:effectLst/>
                <a:uLnTx/>
                <a:uFillTx/>
                <a:latin typeface="Times New Roman" pitchFamily="18" charset="0"/>
                <a:cs typeface="Times New Roman" pitchFamily="18" charset="0"/>
              </a:rPr>
              <a:t> guidance for career building in research </a:t>
            </a:r>
            <a:r>
              <a:rPr lang="en-US" sz="2400" dirty="0">
                <a:latin typeface="Times New Roman" pitchFamily="18" charset="0"/>
                <a:cs typeface="Times New Roman" pitchFamily="18" charset="0"/>
              </a:rPr>
              <a:t>and entrepreneurship </a:t>
            </a:r>
            <a:r>
              <a:rPr kumimoji="0" lang="en-US" sz="2400" b="0" i="0" u="none" strike="noStrike" kern="1200" cap="none" normalizeH="0" noProof="0" dirty="0">
                <a:ln>
                  <a:noFill/>
                </a:ln>
                <a:effectLst/>
                <a:uLnTx/>
                <a:uFillTx/>
                <a:latin typeface="Times New Roman" pitchFamily="18" charset="0"/>
                <a:cs typeface="Times New Roman" pitchFamily="18" charset="0"/>
              </a:rPr>
              <a:t>apart from placements in the campus.</a:t>
            </a:r>
            <a:endParaRPr kumimoji="0" lang="en-US" sz="2400" b="0" i="0" u="none" strike="noStrike" kern="1200" cap="none" normalizeH="0" baseline="0" noProof="0" dirty="0">
              <a:ln>
                <a:noFill/>
              </a:ln>
              <a:effectLst/>
              <a:uLnTx/>
              <a:uFillTx/>
              <a:latin typeface="Times New Roman" pitchFamily="18" charset="0"/>
              <a:cs typeface="Times New Roman" pitchFamily="18" charset="0"/>
            </a:endParaRPr>
          </a:p>
        </p:txBody>
      </p:sp>
      <p:pic>
        <p:nvPicPr>
          <p:cNvPr id="10" name="Picture 2">
            <a:extLst>
              <a:ext uri="{FF2B5EF4-FFF2-40B4-BE49-F238E27FC236}">
                <a16:creationId xmlns:a16="http://schemas.microsoft.com/office/drawing/2014/main" xmlns="" id="{E800F761-D405-7E0E-360C-2A229242DAB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26081" y="215997"/>
            <a:ext cx="1255362" cy="12980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9236" y="326572"/>
            <a:ext cx="8596668" cy="1320800"/>
          </a:xfrm>
        </p:spPr>
        <p:txBody>
          <a:bodyPr>
            <a:normAutofit/>
          </a:bodyPr>
          <a:lstStyle/>
          <a:p>
            <a:pPr algn="ctr"/>
            <a:r>
              <a:rPr lang="en-US" sz="3200" b="1" dirty="0"/>
              <a:t>Students in research</a:t>
            </a:r>
          </a:p>
        </p:txBody>
      </p:sp>
      <p:sp>
        <p:nvSpPr>
          <p:cNvPr id="4" name="Slide Number Placeholder 3"/>
          <p:cNvSpPr>
            <a:spLocks noGrp="1"/>
          </p:cNvSpPr>
          <p:nvPr>
            <p:ph type="sldNum" sz="quarter" idx="12"/>
          </p:nvPr>
        </p:nvSpPr>
        <p:spPr/>
        <p:txBody>
          <a:bodyPr/>
          <a:lstStyle/>
          <a:p>
            <a:fld id="{3E7E494A-E818-4FC3-92CA-89357DA13C65}" type="slidenum">
              <a:rPr lang="en-IN" smtClean="0"/>
              <a:pPr/>
              <a:t>27</a:t>
            </a:fld>
            <a:endParaRPr lang="en-IN"/>
          </a:p>
        </p:txBody>
      </p:sp>
      <p:pic>
        <p:nvPicPr>
          <p:cNvPr id="2050" name="Picture 2" descr="madhuri | TCAB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7096" y="1339955"/>
            <a:ext cx="1387299" cy="159005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user\Desktop\16986747105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151" y="1280621"/>
            <a:ext cx="6383724" cy="493593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865011" y="2930015"/>
            <a:ext cx="2675170" cy="954048"/>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Madhuri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Vissapragada</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Msc</a:t>
            </a:r>
            <a:r>
              <a:rPr lang="en-US" dirty="0">
                <a:latin typeface="Times New Roman" panose="02020603050405020304" pitchFamily="18" charset="0"/>
                <a:cs typeface="Times New Roman" panose="02020603050405020304" pitchFamily="18" charset="0"/>
              </a:rPr>
              <a:t> (Human Genetics), 2021-23 batch</a:t>
            </a:r>
          </a:p>
        </p:txBody>
      </p:sp>
    </p:spTree>
    <p:extLst>
      <p:ext uri="{BB962C8B-B14F-4D97-AF65-F5344CB8AC3E}">
        <p14:creationId xmlns:p14="http://schemas.microsoft.com/office/powerpoint/2010/main" val="12281085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234" y="177800"/>
            <a:ext cx="8596668" cy="1320800"/>
          </a:xfrm>
        </p:spPr>
        <p:txBody>
          <a:bodyPr/>
          <a:lstStyle/>
          <a:p>
            <a:pPr algn="ctr"/>
            <a:r>
              <a:rPr lang="en-US" b="1" dirty="0">
                <a:latin typeface="Trebuchet MS" panose="020B0603020202020204" pitchFamily="34" charset="0"/>
              </a:rPr>
              <a:t>Feedback</a:t>
            </a:r>
          </a:p>
        </p:txBody>
      </p:sp>
      <p:sp>
        <p:nvSpPr>
          <p:cNvPr id="3" name="Content Placeholder 2"/>
          <p:cNvSpPr>
            <a:spLocks noGrp="1"/>
          </p:cNvSpPr>
          <p:nvPr>
            <p:ph idx="1"/>
          </p:nvPr>
        </p:nvSpPr>
        <p:spPr>
          <a:xfrm>
            <a:off x="482601" y="850901"/>
            <a:ext cx="9944100" cy="4758663"/>
          </a:xfrm>
        </p:spPr>
        <p:txBody>
          <a:bodyPr/>
          <a:lstStyle/>
          <a:p>
            <a:r>
              <a:rPr lang="en-US" dirty="0"/>
              <a:t>Feedback was taken from all stakeholders of the department and the observations are considered for revising the structure of the programs.</a:t>
            </a:r>
          </a:p>
          <a:p>
            <a:endParaRPr lang="en-US" dirty="0"/>
          </a:p>
          <a:p>
            <a:pPr>
              <a:buNone/>
            </a:pPr>
            <a:endParaRPr lang="en-US" dirty="0"/>
          </a:p>
        </p:txBody>
      </p:sp>
      <p:sp>
        <p:nvSpPr>
          <p:cNvPr id="4" name="Slide Number Placeholder 3"/>
          <p:cNvSpPr>
            <a:spLocks noGrp="1"/>
          </p:cNvSpPr>
          <p:nvPr>
            <p:ph type="sldNum" sz="quarter" idx="12"/>
          </p:nvPr>
        </p:nvSpPr>
        <p:spPr/>
        <p:txBody>
          <a:bodyPr/>
          <a:lstStyle/>
          <a:p>
            <a:fld id="{3E7E494A-E818-4FC3-92CA-89357DA13C65}" type="slidenum">
              <a:rPr lang="en-IN" smtClean="0"/>
              <a:pPr/>
              <a:t>28</a:t>
            </a:fld>
            <a:endParaRPr lang="en-IN"/>
          </a:p>
        </p:txBody>
      </p:sp>
      <p:pic>
        <p:nvPicPr>
          <p:cNvPr id="5" name="Content Placeholder 4" descr="STUDENT FEEDBACK FORM.png"/>
          <p:cNvPicPr>
            <a:picLocks noChangeAspect="1"/>
          </p:cNvPicPr>
          <p:nvPr/>
        </p:nvPicPr>
        <p:blipFill>
          <a:blip r:embed="rId2"/>
          <a:stretch>
            <a:fillRect/>
          </a:stretch>
        </p:blipFill>
        <p:spPr>
          <a:xfrm>
            <a:off x="152401" y="1795403"/>
            <a:ext cx="2705100" cy="3264919"/>
          </a:xfrm>
          <a:prstGeom prst="rect">
            <a:avLst/>
          </a:prstGeom>
        </p:spPr>
      </p:pic>
      <p:pic>
        <p:nvPicPr>
          <p:cNvPr id="6" name="Picture 5" descr="PARENT FEEDBACK FORM.png"/>
          <p:cNvPicPr>
            <a:picLocks noChangeAspect="1"/>
          </p:cNvPicPr>
          <p:nvPr/>
        </p:nvPicPr>
        <p:blipFill>
          <a:blip r:embed="rId3"/>
          <a:stretch>
            <a:fillRect/>
          </a:stretch>
        </p:blipFill>
        <p:spPr>
          <a:xfrm>
            <a:off x="8349564" y="1795402"/>
            <a:ext cx="2572126" cy="3144898"/>
          </a:xfrm>
          <a:prstGeom prst="rect">
            <a:avLst/>
          </a:prstGeom>
        </p:spPr>
      </p:pic>
      <p:sp>
        <p:nvSpPr>
          <p:cNvPr id="7" name="TextBox 6"/>
          <p:cNvSpPr txBox="1"/>
          <p:nvPr/>
        </p:nvSpPr>
        <p:spPr>
          <a:xfrm>
            <a:off x="520701" y="5245100"/>
            <a:ext cx="1879600" cy="369332"/>
          </a:xfrm>
          <a:prstGeom prst="rect">
            <a:avLst/>
          </a:prstGeom>
          <a:noFill/>
        </p:spPr>
        <p:txBody>
          <a:bodyPr wrap="square" rtlCol="0">
            <a:spAutoFit/>
          </a:bodyPr>
          <a:lstStyle/>
          <a:p>
            <a:pPr algn="ctr"/>
            <a:r>
              <a:rPr lang="en-US" dirty="0"/>
              <a:t>Student</a:t>
            </a:r>
          </a:p>
        </p:txBody>
      </p:sp>
      <p:sp>
        <p:nvSpPr>
          <p:cNvPr id="8" name="TextBox 7"/>
          <p:cNvSpPr txBox="1"/>
          <p:nvPr/>
        </p:nvSpPr>
        <p:spPr>
          <a:xfrm>
            <a:off x="8940801" y="5245100"/>
            <a:ext cx="1879600" cy="369332"/>
          </a:xfrm>
          <a:prstGeom prst="rect">
            <a:avLst/>
          </a:prstGeom>
          <a:noFill/>
        </p:spPr>
        <p:txBody>
          <a:bodyPr wrap="square" rtlCol="0">
            <a:spAutoFit/>
          </a:bodyPr>
          <a:lstStyle/>
          <a:p>
            <a:pPr algn="ctr"/>
            <a:r>
              <a:rPr lang="en-US" dirty="0"/>
              <a:t>Parent</a:t>
            </a:r>
          </a:p>
        </p:txBody>
      </p:sp>
      <p:pic>
        <p:nvPicPr>
          <p:cNvPr id="9" name="Picture 8" descr="faculty feedback.png"/>
          <p:cNvPicPr>
            <a:picLocks noChangeAspect="1"/>
          </p:cNvPicPr>
          <p:nvPr/>
        </p:nvPicPr>
        <p:blipFill>
          <a:blip r:embed="rId4"/>
          <a:stretch>
            <a:fillRect/>
          </a:stretch>
        </p:blipFill>
        <p:spPr>
          <a:xfrm>
            <a:off x="3014438" y="1765300"/>
            <a:ext cx="2383063" cy="3392836"/>
          </a:xfrm>
          <a:prstGeom prst="rect">
            <a:avLst/>
          </a:prstGeom>
        </p:spPr>
      </p:pic>
      <p:pic>
        <p:nvPicPr>
          <p:cNvPr id="10" name="Picture 9" descr="alumini feedback.png"/>
          <p:cNvPicPr>
            <a:picLocks noChangeAspect="1"/>
          </p:cNvPicPr>
          <p:nvPr/>
        </p:nvPicPr>
        <p:blipFill>
          <a:blip r:embed="rId5"/>
          <a:stretch>
            <a:fillRect/>
          </a:stretch>
        </p:blipFill>
        <p:spPr>
          <a:xfrm>
            <a:off x="5810494" y="1720976"/>
            <a:ext cx="2393708" cy="3283788"/>
          </a:xfrm>
          <a:prstGeom prst="rect">
            <a:avLst/>
          </a:prstGeom>
        </p:spPr>
      </p:pic>
      <p:sp>
        <p:nvSpPr>
          <p:cNvPr id="11" name="TextBox 10"/>
          <p:cNvSpPr txBox="1"/>
          <p:nvPr/>
        </p:nvSpPr>
        <p:spPr>
          <a:xfrm>
            <a:off x="6248401" y="5245100"/>
            <a:ext cx="1879600" cy="369332"/>
          </a:xfrm>
          <a:prstGeom prst="rect">
            <a:avLst/>
          </a:prstGeom>
          <a:noFill/>
        </p:spPr>
        <p:txBody>
          <a:bodyPr wrap="square" rtlCol="0">
            <a:spAutoFit/>
          </a:bodyPr>
          <a:lstStyle/>
          <a:p>
            <a:pPr algn="ctr"/>
            <a:r>
              <a:rPr lang="en-US" dirty="0"/>
              <a:t>Alumni</a:t>
            </a:r>
          </a:p>
        </p:txBody>
      </p:sp>
      <p:sp>
        <p:nvSpPr>
          <p:cNvPr id="12" name="TextBox 11"/>
          <p:cNvSpPr txBox="1"/>
          <p:nvPr/>
        </p:nvSpPr>
        <p:spPr>
          <a:xfrm>
            <a:off x="3367430" y="5245100"/>
            <a:ext cx="1879600" cy="369332"/>
          </a:xfrm>
          <a:prstGeom prst="rect">
            <a:avLst/>
          </a:prstGeom>
          <a:noFill/>
        </p:spPr>
        <p:txBody>
          <a:bodyPr wrap="square" rtlCol="0">
            <a:spAutoFit/>
          </a:bodyPr>
          <a:lstStyle/>
          <a:p>
            <a:pPr algn="ctr"/>
            <a:r>
              <a:rPr lang="en-US" dirty="0"/>
              <a:t>Faculty</a:t>
            </a:r>
          </a:p>
        </p:txBody>
      </p:sp>
      <p:pic>
        <p:nvPicPr>
          <p:cNvPr id="13" name="Picture 2">
            <a:extLst>
              <a:ext uri="{FF2B5EF4-FFF2-40B4-BE49-F238E27FC236}">
                <a16:creationId xmlns:a16="http://schemas.microsoft.com/office/drawing/2014/main" xmlns="" id="{E800F761-D405-7E0E-360C-2A229242DAB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26081" y="215997"/>
            <a:ext cx="1255362" cy="12980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22521"/>
            <a:ext cx="8596668" cy="1320800"/>
          </a:xfrm>
        </p:spPr>
        <p:txBody>
          <a:bodyPr>
            <a:normAutofit/>
          </a:bodyPr>
          <a:lstStyle/>
          <a:p>
            <a:pPr algn="ctr"/>
            <a:r>
              <a:rPr lang="en-IN" sz="3200" b="1" dirty="0">
                <a:latin typeface="Trebuchet MS" panose="020B0603020202020204" pitchFamily="34" charset="0"/>
                <a:cs typeface="Times New Roman" pitchFamily="18" charset="0"/>
                <a:sym typeface="+mn-ea"/>
              </a:rPr>
              <a:t>Facilities available</a:t>
            </a:r>
            <a:endParaRPr lang="en-IN" sz="3200" b="1" dirty="0">
              <a:latin typeface="Trebuchet MS" panose="020B0603020202020204" pitchFamily="34" charset="0"/>
              <a:cs typeface="Times New Roman" pitchFamily="18" charset="0"/>
            </a:endParaRPr>
          </a:p>
        </p:txBody>
      </p:sp>
      <p:sp>
        <p:nvSpPr>
          <p:cNvPr id="3" name="Content Placeholder 2"/>
          <p:cNvSpPr>
            <a:spLocks noGrp="1"/>
          </p:cNvSpPr>
          <p:nvPr>
            <p:ph sz="half" idx="1"/>
          </p:nvPr>
        </p:nvSpPr>
        <p:spPr>
          <a:xfrm>
            <a:off x="1096435" y="1476340"/>
            <a:ext cx="4184036" cy="3880772"/>
          </a:xfrm>
        </p:spPr>
        <p:txBody>
          <a:bodyPr>
            <a:noAutofit/>
          </a:bodyPr>
          <a:lstStyle/>
          <a:p>
            <a:r>
              <a:rPr lang="en-IN" sz="2400" dirty="0">
                <a:latin typeface="Times New Roman" pitchFamily="18" charset="0"/>
                <a:cs typeface="Times New Roman" pitchFamily="18" charset="0"/>
              </a:rPr>
              <a:t>Laboratories: 6</a:t>
            </a:r>
          </a:p>
          <a:p>
            <a:pPr marL="0" indent="0">
              <a:buNone/>
            </a:pPr>
            <a:endParaRPr lang="en-IN" sz="2400" dirty="0">
              <a:latin typeface="Times New Roman" pitchFamily="18" charset="0"/>
              <a:cs typeface="Times New Roman" pitchFamily="18" charset="0"/>
            </a:endParaRPr>
          </a:p>
          <a:p>
            <a:r>
              <a:rPr lang="en-IN" sz="2400" dirty="0">
                <a:latin typeface="Times New Roman" pitchFamily="18" charset="0"/>
                <a:cs typeface="Times New Roman" pitchFamily="18" charset="0"/>
              </a:rPr>
              <a:t>Class Rooms: 3</a:t>
            </a:r>
          </a:p>
          <a:p>
            <a:endParaRPr lang="en-IN" sz="2400" dirty="0">
              <a:latin typeface="Times New Roman" pitchFamily="18" charset="0"/>
              <a:cs typeface="Times New Roman" pitchFamily="18" charset="0"/>
            </a:endParaRPr>
          </a:p>
          <a:p>
            <a:r>
              <a:rPr lang="en-IN" sz="2400" dirty="0">
                <a:latin typeface="Times New Roman" pitchFamily="18" charset="0"/>
                <a:cs typeface="Times New Roman" pitchFamily="18" charset="0"/>
              </a:rPr>
              <a:t>Seminar Hall: 1</a:t>
            </a:r>
          </a:p>
          <a:p>
            <a:pPr>
              <a:buNone/>
            </a:pPr>
            <a:endParaRPr lang="en-IN" sz="2400" dirty="0">
              <a:latin typeface="Times New Roman" pitchFamily="18" charset="0"/>
              <a:cs typeface="Times New Roman" pitchFamily="18" charset="0"/>
            </a:endParaRPr>
          </a:p>
          <a:p>
            <a:r>
              <a:rPr lang="en-IN" sz="2400" dirty="0">
                <a:latin typeface="Times New Roman" pitchFamily="18" charset="0"/>
                <a:cs typeface="Times New Roman" pitchFamily="18" charset="0"/>
              </a:rPr>
              <a:t>Library: 1</a:t>
            </a:r>
          </a:p>
          <a:p>
            <a:pPr>
              <a:buNone/>
            </a:pPr>
            <a:endParaRPr lang="en-IN" sz="2400" dirty="0">
              <a:latin typeface="Times New Roman" pitchFamily="18" charset="0"/>
              <a:cs typeface="Times New Roman" pitchFamily="18" charset="0"/>
            </a:endParaRPr>
          </a:p>
          <a:p>
            <a:r>
              <a:rPr lang="en-IN" sz="2400" dirty="0">
                <a:latin typeface="Times New Roman" pitchFamily="18" charset="0"/>
                <a:cs typeface="Times New Roman" pitchFamily="18" charset="0"/>
              </a:rPr>
              <a:t>Computer Lab: 1</a:t>
            </a:r>
          </a:p>
          <a:p>
            <a:pPr>
              <a:buNone/>
            </a:pPr>
            <a:endParaRPr lang="en-IN" sz="2400"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3E7E494A-E818-4FC3-92CA-89357DA13C65}" type="slidenum">
              <a:rPr lang="en-IN" smtClean="0"/>
              <a:pPr/>
              <a:t>29</a:t>
            </a:fld>
            <a:endParaRPr lang="en-IN"/>
          </a:p>
        </p:txBody>
      </p:sp>
      <p:pic>
        <p:nvPicPr>
          <p:cNvPr id="5" name="Picture 2">
            <a:extLst>
              <a:ext uri="{FF2B5EF4-FFF2-40B4-BE49-F238E27FC236}">
                <a16:creationId xmlns:a16="http://schemas.microsoft.com/office/drawing/2014/main" xmlns="" id="{E800F761-D405-7E0E-360C-2A229242DAB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26081" y="247529"/>
            <a:ext cx="1255362" cy="1298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06635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D2168749-F0B7-F521-0BC8-CB185E8B3DCC}"/>
              </a:ext>
            </a:extLst>
          </p:cNvPr>
          <p:cNvSpPr txBox="1"/>
          <p:nvPr/>
        </p:nvSpPr>
        <p:spPr>
          <a:xfrm>
            <a:off x="733424" y="216588"/>
            <a:ext cx="7052919" cy="584775"/>
          </a:xfrm>
          <a:prstGeom prst="rect">
            <a:avLst/>
          </a:prstGeom>
          <a:noFill/>
        </p:spPr>
        <p:txBody>
          <a:bodyPr wrap="square" rtlCol="0">
            <a:spAutoFit/>
          </a:bodyPr>
          <a:lstStyle/>
          <a:p>
            <a:r>
              <a:rPr lang="en-IN" sz="3200" b="1" dirty="0">
                <a:solidFill>
                  <a:schemeClr val="accent1"/>
                </a:solidFill>
                <a:latin typeface="Trebuchet MS" panose="020B0603020202020204" pitchFamily="34" charset="0"/>
                <a:cs typeface="Times New Roman" panose="02020603050405020304" pitchFamily="18" charset="0"/>
              </a:rPr>
              <a:t>Vision</a:t>
            </a:r>
            <a:endParaRPr lang="en-IN" sz="3200" b="1" dirty="0">
              <a:solidFill>
                <a:schemeClr val="accent1"/>
              </a:solidFill>
              <a:latin typeface="Times New Roman" panose="02020603050405020304" pitchFamily="18" charset="0"/>
              <a:cs typeface="Times New Roman" panose="02020603050405020304" pitchFamily="18" charset="0"/>
            </a:endParaRPr>
          </a:p>
        </p:txBody>
      </p:sp>
      <p:pic>
        <p:nvPicPr>
          <p:cNvPr id="5" name="Picture 2">
            <a:extLst>
              <a:ext uri="{FF2B5EF4-FFF2-40B4-BE49-F238E27FC236}">
                <a16:creationId xmlns:a16="http://schemas.microsoft.com/office/drawing/2014/main" xmlns="" id="{E800F761-D405-7E0E-360C-2A229242DABC}"/>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733136" y="216587"/>
            <a:ext cx="1255282" cy="129684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7A619B6F-C44D-9B0C-B10E-4618A9FD9F26}"/>
              </a:ext>
            </a:extLst>
          </p:cNvPr>
          <p:cNvSpPr txBox="1"/>
          <p:nvPr/>
        </p:nvSpPr>
        <p:spPr>
          <a:xfrm>
            <a:off x="409575" y="801363"/>
            <a:ext cx="9327108" cy="1200329"/>
          </a:xfrm>
          <a:prstGeom prst="rect">
            <a:avLst/>
          </a:prstGeom>
          <a:noFill/>
        </p:spPr>
        <p:txBody>
          <a:bodyPr wrap="square">
            <a:spAutoFit/>
          </a:bodyPr>
          <a:lstStyle/>
          <a:p>
            <a:pPr algn="just"/>
            <a:r>
              <a:rPr lang="en-IN" sz="2400" kern="100" dirty="0">
                <a:effectLst/>
                <a:latin typeface="Times New Roman" panose="02020603050405020304" pitchFamily="18" charset="0"/>
                <a:ea typeface="Calibri" panose="020F0502020204030204" pitchFamily="34" charset="0"/>
                <a:cs typeface="Times New Roman" panose="02020603050405020304" pitchFamily="18" charset="0"/>
              </a:rPr>
              <a:t>To be a leader in genetics education, research, and community healthcare, making profound contributions to human health and scientific understanding</a:t>
            </a:r>
            <a:endParaRPr lang="en-US" dirty="0"/>
          </a:p>
        </p:txBody>
      </p:sp>
      <p:sp>
        <p:nvSpPr>
          <p:cNvPr id="8" name="TextBox 7"/>
          <p:cNvSpPr txBox="1"/>
          <p:nvPr/>
        </p:nvSpPr>
        <p:spPr>
          <a:xfrm>
            <a:off x="386767" y="2001692"/>
            <a:ext cx="3701429" cy="584775"/>
          </a:xfrm>
          <a:prstGeom prst="rect">
            <a:avLst/>
          </a:prstGeom>
          <a:noFill/>
        </p:spPr>
        <p:txBody>
          <a:bodyPr wrap="square" rtlCol="0">
            <a:spAutoFit/>
          </a:bodyPr>
          <a:lstStyle/>
          <a:p>
            <a:r>
              <a:rPr lang="en-US" sz="3200" b="1" dirty="0">
                <a:solidFill>
                  <a:schemeClr val="accent1"/>
                </a:solidFill>
                <a:latin typeface="Times New Roman" panose="02020603050405020304" pitchFamily="18" charset="0"/>
                <a:cs typeface="Times New Roman" panose="02020603050405020304" pitchFamily="18" charset="0"/>
              </a:rPr>
              <a:t>  </a:t>
            </a:r>
            <a:r>
              <a:rPr lang="en-US" sz="3200" b="1" dirty="0">
                <a:solidFill>
                  <a:schemeClr val="accent1"/>
                </a:solidFill>
                <a:latin typeface="Trebuchet MS" panose="020B0603020202020204" pitchFamily="34" charset="0"/>
                <a:cs typeface="Times New Roman" panose="02020603050405020304" pitchFamily="18" charset="0"/>
              </a:rPr>
              <a:t>Mission</a:t>
            </a:r>
            <a:endParaRPr lang="en-IN" sz="3200" b="1" dirty="0">
              <a:solidFill>
                <a:schemeClr val="accent1"/>
              </a:solidFill>
              <a:latin typeface="Trebuchet MS" panose="020B060302020202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xmlns="" id="{1BDA9D86-19FD-B8B3-2C5B-D5002DE85F67}"/>
              </a:ext>
            </a:extLst>
          </p:cNvPr>
          <p:cNvSpPr txBox="1"/>
          <p:nvPr/>
        </p:nvSpPr>
        <p:spPr>
          <a:xfrm>
            <a:off x="409575" y="2444431"/>
            <a:ext cx="10692180" cy="4823756"/>
          </a:xfrm>
          <a:prstGeom prst="rect">
            <a:avLst/>
          </a:prstGeom>
          <a:noFill/>
        </p:spPr>
        <p:txBody>
          <a:bodyPr wrap="square">
            <a:spAutoFit/>
          </a:bodyPr>
          <a:lstStyle/>
          <a:p>
            <a:pPr marL="0" marR="0" algn="just">
              <a:lnSpc>
                <a:spcPct val="107000"/>
              </a:lnSpc>
              <a:spcBef>
                <a:spcPts val="0"/>
              </a:spcBef>
              <a:spcAft>
                <a:spcPts val="800"/>
              </a:spcAft>
            </a:pPr>
            <a:r>
              <a:rPr lang="en-IN" sz="2400" kern="100" dirty="0">
                <a:effectLst/>
                <a:latin typeface="Times New Roman" panose="02020603050405020304" pitchFamily="18" charset="0"/>
                <a:ea typeface="Calibri" panose="020F0502020204030204" pitchFamily="34" charset="0"/>
                <a:cs typeface="Times New Roman" panose="02020603050405020304" pitchFamily="18" charset="0"/>
              </a:rPr>
              <a:t>To empower students by</a:t>
            </a:r>
            <a:r>
              <a:rPr lang="en-IN"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IN" sz="2400" kern="100" dirty="0">
                <a:effectLst/>
                <a:latin typeface="Times New Roman" panose="02020603050405020304" pitchFamily="18" charset="0"/>
                <a:ea typeface="Calibri" panose="020F0502020204030204" pitchFamily="34" charset="0"/>
                <a:cs typeface="Times New Roman" panose="02020603050405020304" pitchFamily="18" charset="0"/>
              </a:rPr>
              <a:t>equipping them with a strong foundation in genetics, cutting-edge research skills, and an understanding of the ethical implications of genetic advancements.</a:t>
            </a:r>
          </a:p>
          <a:p>
            <a:pPr marL="0" marR="0" algn="just">
              <a:lnSpc>
                <a:spcPct val="107000"/>
              </a:lnSpc>
              <a:spcBef>
                <a:spcPts val="0"/>
              </a:spcBef>
              <a:spcAft>
                <a:spcPts val="800"/>
              </a:spcAft>
            </a:pPr>
            <a:r>
              <a:rPr lang="en-IN" sz="2400" kern="100" dirty="0">
                <a:effectLst/>
                <a:latin typeface="Times New Roman" panose="02020603050405020304" pitchFamily="18" charset="0"/>
                <a:ea typeface="Calibri" panose="020F0502020204030204" pitchFamily="34" charset="0"/>
                <a:cs typeface="Times New Roman" panose="02020603050405020304" pitchFamily="18" charset="0"/>
              </a:rPr>
              <a:t>To conduct interdisciplinary research that spans from basic genetics to applied genomics, with a focus on translating discoveries into innovative solutions for healthcare</a:t>
            </a:r>
          </a:p>
          <a:p>
            <a:pPr marL="0" marR="0" algn="just">
              <a:lnSpc>
                <a:spcPct val="107000"/>
              </a:lnSpc>
              <a:spcBef>
                <a:spcPts val="0"/>
              </a:spcBef>
              <a:spcAft>
                <a:spcPts val="800"/>
              </a:spcAft>
            </a:pPr>
            <a:r>
              <a:rPr lang="en-IN" sz="2400" kern="100" dirty="0">
                <a:effectLst/>
                <a:latin typeface="Times New Roman" panose="02020603050405020304" pitchFamily="18" charset="0"/>
                <a:ea typeface="Calibri" panose="020F0502020204030204" pitchFamily="34" charset="0"/>
                <a:cs typeface="Times New Roman" panose="02020603050405020304" pitchFamily="18" charset="0"/>
              </a:rPr>
              <a:t>To proactively connect with local communities to promote genetic literacy and to provide genetic services that improve health outcomes and quality of life.</a:t>
            </a:r>
          </a:p>
          <a:p>
            <a:pPr marL="0" marR="0" algn="just">
              <a:lnSpc>
                <a:spcPct val="107000"/>
              </a:lnSpc>
              <a:spcBef>
                <a:spcPts val="0"/>
              </a:spcBef>
              <a:spcAft>
                <a:spcPts val="800"/>
              </a:spcAft>
            </a:pPr>
            <a:r>
              <a:rPr lang="en-IN" sz="2400" kern="100" dirty="0">
                <a:effectLst/>
                <a:latin typeface="Times New Roman" panose="02020603050405020304" pitchFamily="18" charset="0"/>
                <a:ea typeface="Calibri" panose="020F0502020204030204" pitchFamily="34" charset="0"/>
                <a:cs typeface="Times New Roman" panose="02020603050405020304" pitchFamily="18" charset="0"/>
              </a:rPr>
              <a:t>To actively engage in public outreach, host conferences, and publish research to ensure that the latest genetic insights are accessible to all.</a:t>
            </a:r>
          </a:p>
          <a:p>
            <a:pPr marL="342900" indent="-342900" algn="just">
              <a:buFont typeface="Arial" panose="020B0604020202020204" pitchFamily="34" charset="0"/>
              <a:buChar char="•"/>
            </a:pPr>
            <a:endParaRPr lang="en-IN" sz="2400" dirty="0">
              <a:latin typeface="Times New Roman" panose="02020603050405020304" pitchFamily="18" charset="0"/>
              <a:cs typeface="Times New Roman" panose="02020603050405020304" pitchFamily="18" charset="0"/>
            </a:endParaRPr>
          </a:p>
        </p:txBody>
      </p:sp>
      <p:sp>
        <p:nvSpPr>
          <p:cNvPr id="10" name="Slide Number Placeholder 9"/>
          <p:cNvSpPr>
            <a:spLocks noGrp="1"/>
          </p:cNvSpPr>
          <p:nvPr>
            <p:ph type="sldNum" sz="quarter" idx="12"/>
          </p:nvPr>
        </p:nvSpPr>
        <p:spPr/>
        <p:txBody>
          <a:bodyPr/>
          <a:lstStyle/>
          <a:p>
            <a:fld id="{3E7E494A-E818-4FC3-92CA-89357DA13C65}" type="slidenum">
              <a:rPr lang="en-IN" smtClean="0"/>
              <a:pPr/>
              <a:t>3</a:t>
            </a:fld>
            <a:endParaRPr lang="en-IN" dirty="0"/>
          </a:p>
        </p:txBody>
      </p:sp>
    </p:spTree>
    <p:extLst>
      <p:ext uri="{BB962C8B-B14F-4D97-AF65-F5344CB8AC3E}">
        <p14:creationId xmlns:p14="http://schemas.microsoft.com/office/powerpoint/2010/main" val="24557810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2727" y="0"/>
            <a:ext cx="8596668" cy="1320800"/>
          </a:xfrm>
        </p:spPr>
        <p:txBody>
          <a:bodyPr>
            <a:normAutofit/>
          </a:bodyPr>
          <a:lstStyle/>
          <a:p>
            <a:pPr algn="ctr"/>
            <a:r>
              <a:rPr lang="en-US" sz="3200" b="1" dirty="0">
                <a:latin typeface="Trebuchet MS" panose="020B0603020202020204" pitchFamily="34" charset="0"/>
                <a:cs typeface="Times New Roman" panose="02020603050405020304" pitchFamily="18" charset="0"/>
              </a:rPr>
              <a:t>Alumni</a:t>
            </a:r>
            <a:endParaRPr lang="en-IN" sz="3200" b="1" dirty="0">
              <a:latin typeface="Trebuchet MS" panose="020B0603020202020204" pitchFamily="34" charset="0"/>
              <a:cs typeface="Times New Roman" panose="02020603050405020304" pitchFamily="18" charset="0"/>
            </a:endParaRPr>
          </a:p>
        </p:txBody>
      </p:sp>
      <p:sp>
        <p:nvSpPr>
          <p:cNvPr id="3" name="Content Placeholder 2"/>
          <p:cNvSpPr>
            <a:spLocks noGrp="1"/>
          </p:cNvSpPr>
          <p:nvPr>
            <p:ph idx="1"/>
          </p:nvPr>
        </p:nvSpPr>
        <p:spPr>
          <a:xfrm>
            <a:off x="632729" y="733440"/>
            <a:ext cx="9615243" cy="4527337"/>
          </a:xfrm>
        </p:spPr>
        <p:txBody>
          <a:bodyPr/>
          <a:lstStyle/>
          <a:p>
            <a:pPr marL="0" indent="0" algn="just">
              <a:buNone/>
            </a:pPr>
            <a:r>
              <a:rPr lang="en-IN"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The alumni of this Department occupy distinguished positions in          </a:t>
            </a:r>
          </a:p>
          <a:p>
            <a:pPr marL="0" indent="0" algn="ctr">
              <a:buNone/>
            </a:pPr>
            <a:r>
              <a:rPr lang="en-IN" sz="2400" b="1" u="sng" dirty="0">
                <a:solidFill>
                  <a:schemeClr val="tx1"/>
                </a:solidFill>
                <a:latin typeface="Times New Roman" panose="02020603050405020304" pitchFamily="18" charset="0"/>
                <a:cs typeface="Times New Roman" panose="02020603050405020304" pitchFamily="18" charset="0"/>
              </a:rPr>
              <a:t>Academics &amp; Research</a:t>
            </a:r>
          </a:p>
          <a:p>
            <a:pPr marL="0" indent="0" algn="just">
              <a:buNone/>
            </a:pPr>
            <a:endParaRPr lang="en-IN" dirty="0"/>
          </a:p>
        </p:txBody>
      </p:sp>
      <p:sp>
        <p:nvSpPr>
          <p:cNvPr id="4" name="Slide Number Placeholder 3"/>
          <p:cNvSpPr>
            <a:spLocks noGrp="1"/>
          </p:cNvSpPr>
          <p:nvPr>
            <p:ph type="sldNum" sz="quarter" idx="12"/>
          </p:nvPr>
        </p:nvSpPr>
        <p:spPr/>
        <p:txBody>
          <a:bodyPr/>
          <a:lstStyle/>
          <a:p>
            <a:fld id="{3E7E494A-E818-4FC3-92CA-89357DA13C65}" type="slidenum">
              <a:rPr lang="en-IN" smtClean="0"/>
              <a:pPr/>
              <a:t>30</a:t>
            </a:fld>
            <a:endParaRPr lang="en-IN"/>
          </a:p>
        </p:txBody>
      </p:sp>
      <p:pic>
        <p:nvPicPr>
          <p:cNvPr id="5" name="Picture 2">
            <a:extLst>
              <a:ext uri="{FF2B5EF4-FFF2-40B4-BE49-F238E27FC236}">
                <a16:creationId xmlns:a16="http://schemas.microsoft.com/office/drawing/2014/main" xmlns="" id="{E800F761-D405-7E0E-360C-2A229242DAB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26081" y="215997"/>
            <a:ext cx="1255362" cy="1298028"/>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University Logo – Brand Guidelines"/>
          <p:cNvPicPr>
            <a:picLocks noChangeAspect="1" noChangeArrowheads="1"/>
          </p:cNvPicPr>
          <p:nvPr/>
        </p:nvPicPr>
        <p:blipFill>
          <a:blip r:embed="rId3"/>
          <a:srcRect/>
          <a:stretch>
            <a:fillRect/>
          </a:stretch>
        </p:blipFill>
        <p:spPr bwMode="auto">
          <a:xfrm>
            <a:off x="299670" y="2115509"/>
            <a:ext cx="2806388" cy="1801701"/>
          </a:xfrm>
          <a:prstGeom prst="rect">
            <a:avLst/>
          </a:prstGeom>
          <a:noFill/>
        </p:spPr>
      </p:pic>
      <p:pic>
        <p:nvPicPr>
          <p:cNvPr id="12298" name="Picture 10" descr="Columbia University logo transparent PNG - StickPNG"/>
          <p:cNvPicPr>
            <a:picLocks noChangeAspect="1" noChangeArrowheads="1"/>
          </p:cNvPicPr>
          <p:nvPr/>
        </p:nvPicPr>
        <p:blipFill>
          <a:blip r:embed="rId4"/>
          <a:srcRect/>
          <a:stretch>
            <a:fillRect/>
          </a:stretch>
        </p:blipFill>
        <p:spPr bwMode="auto">
          <a:xfrm>
            <a:off x="3353155" y="2093245"/>
            <a:ext cx="1915531" cy="1915530"/>
          </a:xfrm>
          <a:prstGeom prst="rect">
            <a:avLst/>
          </a:prstGeom>
          <a:noFill/>
        </p:spPr>
      </p:pic>
      <p:pic>
        <p:nvPicPr>
          <p:cNvPr id="12300" name="Picture 12" descr="New York Medical College - Wikipedia"/>
          <p:cNvPicPr>
            <a:picLocks noChangeAspect="1" noChangeArrowheads="1"/>
          </p:cNvPicPr>
          <p:nvPr/>
        </p:nvPicPr>
        <p:blipFill>
          <a:blip r:embed="rId5"/>
          <a:srcRect/>
          <a:stretch>
            <a:fillRect/>
          </a:stretch>
        </p:blipFill>
        <p:spPr bwMode="auto">
          <a:xfrm>
            <a:off x="5990508" y="2362466"/>
            <a:ext cx="1455321" cy="1455321"/>
          </a:xfrm>
          <a:prstGeom prst="rect">
            <a:avLst/>
          </a:prstGeom>
          <a:noFill/>
        </p:spPr>
      </p:pic>
      <p:pic>
        <p:nvPicPr>
          <p:cNvPr id="12308" name="Picture 20" descr="LSU Health Sciences Center New Orleans - Wikipedia"/>
          <p:cNvPicPr>
            <a:picLocks noChangeAspect="1" noChangeArrowheads="1"/>
          </p:cNvPicPr>
          <p:nvPr/>
        </p:nvPicPr>
        <p:blipFill>
          <a:blip r:embed="rId6"/>
          <a:srcRect/>
          <a:stretch>
            <a:fillRect/>
          </a:stretch>
        </p:blipFill>
        <p:spPr bwMode="auto">
          <a:xfrm>
            <a:off x="8461828" y="2312543"/>
            <a:ext cx="1577986" cy="1577985"/>
          </a:xfrm>
          <a:prstGeom prst="rect">
            <a:avLst/>
          </a:prstGeom>
          <a:noFill/>
        </p:spPr>
      </p:pic>
      <p:pic>
        <p:nvPicPr>
          <p:cNvPr id="10" name="Picture 14" descr="Centre for Cellular and Molecular Biology - Wikipedia"/>
          <p:cNvPicPr>
            <a:picLocks noChangeAspect="1" noChangeArrowheads="1"/>
          </p:cNvPicPr>
          <p:nvPr/>
        </p:nvPicPr>
        <p:blipFill>
          <a:blip r:embed="rId7"/>
          <a:srcRect/>
          <a:stretch>
            <a:fillRect/>
          </a:stretch>
        </p:blipFill>
        <p:spPr bwMode="auto">
          <a:xfrm>
            <a:off x="770829" y="4216228"/>
            <a:ext cx="1482782" cy="1814042"/>
          </a:xfrm>
          <a:prstGeom prst="rect">
            <a:avLst/>
          </a:prstGeom>
          <a:noFill/>
        </p:spPr>
      </p:pic>
      <p:pic>
        <p:nvPicPr>
          <p:cNvPr id="11" name="Picture 16" descr="Birla Institute of Technology and Science, Pilani – Hyderabad Campus -  Wikipedia"/>
          <p:cNvPicPr>
            <a:picLocks noChangeAspect="1" noChangeArrowheads="1"/>
          </p:cNvPicPr>
          <p:nvPr/>
        </p:nvPicPr>
        <p:blipFill>
          <a:blip r:embed="rId8" cstate="print"/>
          <a:srcRect/>
          <a:stretch>
            <a:fillRect/>
          </a:stretch>
        </p:blipFill>
        <p:spPr bwMode="auto">
          <a:xfrm>
            <a:off x="3469097" y="4331807"/>
            <a:ext cx="1773042" cy="1773042"/>
          </a:xfrm>
          <a:prstGeom prst="rect">
            <a:avLst/>
          </a:prstGeom>
          <a:noFill/>
        </p:spPr>
      </p:pic>
      <p:pic>
        <p:nvPicPr>
          <p:cNvPr id="12" name="Picture 18" descr="Maulana Azad Medical College - Wikipedia"/>
          <p:cNvPicPr>
            <a:picLocks noChangeAspect="1" noChangeArrowheads="1"/>
          </p:cNvPicPr>
          <p:nvPr/>
        </p:nvPicPr>
        <p:blipFill>
          <a:blip r:embed="rId9" cstate="print"/>
          <a:srcRect/>
          <a:stretch>
            <a:fillRect/>
          </a:stretch>
        </p:blipFill>
        <p:spPr bwMode="auto">
          <a:xfrm>
            <a:off x="5788003" y="4293358"/>
            <a:ext cx="1729284" cy="1856097"/>
          </a:xfrm>
          <a:prstGeom prst="rect">
            <a:avLst/>
          </a:prstGeom>
          <a:noFill/>
        </p:spPr>
      </p:pic>
      <p:pic>
        <p:nvPicPr>
          <p:cNvPr id="13" name="Picture 22" descr="SRM Institute of Science and Technology - Wikipedia"/>
          <p:cNvPicPr>
            <a:picLocks noChangeAspect="1" noChangeArrowheads="1"/>
          </p:cNvPicPr>
          <p:nvPr/>
        </p:nvPicPr>
        <p:blipFill>
          <a:blip r:embed="rId10"/>
          <a:srcRect/>
          <a:stretch>
            <a:fillRect/>
          </a:stretch>
        </p:blipFill>
        <p:spPr bwMode="auto">
          <a:xfrm>
            <a:off x="7895584" y="4275354"/>
            <a:ext cx="1947172" cy="1941010"/>
          </a:xfrm>
          <a:prstGeom prst="rect">
            <a:avLst/>
          </a:prstGeom>
          <a:noFill/>
        </p:spPr>
      </p:pic>
    </p:spTree>
    <p:extLst>
      <p:ext uri="{BB962C8B-B14F-4D97-AF65-F5344CB8AC3E}">
        <p14:creationId xmlns:p14="http://schemas.microsoft.com/office/powerpoint/2010/main" val="16472414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1805" y="735980"/>
            <a:ext cx="9521870" cy="5630096"/>
          </a:xfrm>
        </p:spPr>
        <p:txBody>
          <a:bodyPr>
            <a:normAutofit lnSpcReduction="10000"/>
          </a:bodyPr>
          <a:lstStyle/>
          <a:p>
            <a:pPr algn="ctr">
              <a:buNone/>
            </a:pPr>
            <a:r>
              <a:rPr lang="en-US" sz="3200" b="1" u="sng" dirty="0">
                <a:latin typeface="Trebuchet MS" panose="020B0603020202020204" pitchFamily="34" charset="0"/>
                <a:cs typeface="Times New Roman" pitchFamily="18" charset="0"/>
              </a:rPr>
              <a:t>Industry</a:t>
            </a:r>
          </a:p>
          <a:p>
            <a:pPr algn="ctr">
              <a:buNone/>
            </a:pPr>
            <a:endParaRPr lang="en-US" sz="2800" u="sng" dirty="0">
              <a:latin typeface="Times New Roman" pitchFamily="18" charset="0"/>
              <a:cs typeface="Times New Roman" pitchFamily="18" charset="0"/>
            </a:endParaRPr>
          </a:p>
          <a:p>
            <a:pPr algn="ctr">
              <a:buNone/>
            </a:pPr>
            <a:endParaRPr lang="en-US" sz="2800" u="sng" dirty="0">
              <a:latin typeface="Times New Roman" pitchFamily="18" charset="0"/>
              <a:cs typeface="Times New Roman" pitchFamily="18" charset="0"/>
            </a:endParaRPr>
          </a:p>
          <a:p>
            <a:pPr algn="ctr">
              <a:buNone/>
            </a:pPr>
            <a:endParaRPr lang="en-US" sz="2800" u="sng" dirty="0">
              <a:latin typeface="Times New Roman" pitchFamily="18" charset="0"/>
              <a:cs typeface="Times New Roman" pitchFamily="18" charset="0"/>
            </a:endParaRPr>
          </a:p>
          <a:p>
            <a:pPr algn="ctr">
              <a:buNone/>
            </a:pPr>
            <a:endParaRPr lang="en-US" sz="2800" u="sng" dirty="0">
              <a:latin typeface="Times New Roman" pitchFamily="18" charset="0"/>
              <a:cs typeface="Times New Roman" pitchFamily="18" charset="0"/>
            </a:endParaRPr>
          </a:p>
          <a:p>
            <a:pPr algn="ctr">
              <a:buNone/>
            </a:pPr>
            <a:endParaRPr lang="en-US" sz="2800" u="sng" dirty="0">
              <a:latin typeface="Times New Roman" pitchFamily="18" charset="0"/>
              <a:cs typeface="Times New Roman" pitchFamily="18" charset="0"/>
            </a:endParaRPr>
          </a:p>
          <a:p>
            <a:pPr algn="ctr">
              <a:buNone/>
            </a:pPr>
            <a:endParaRPr lang="en-US" sz="2800" u="sng" dirty="0">
              <a:latin typeface="Times New Roman" pitchFamily="18" charset="0"/>
              <a:cs typeface="Times New Roman" pitchFamily="18" charset="0"/>
            </a:endParaRPr>
          </a:p>
          <a:p>
            <a:pPr algn="ctr">
              <a:buNone/>
            </a:pPr>
            <a:r>
              <a:rPr lang="en-US" sz="3200" b="1" u="sng" dirty="0">
                <a:latin typeface="Trebuchet MS" panose="020B0603020202020204" pitchFamily="34" charset="0"/>
                <a:cs typeface="Times New Roman" pitchFamily="18" charset="0"/>
              </a:rPr>
              <a:t>Start ups </a:t>
            </a:r>
          </a:p>
          <a:p>
            <a:pPr algn="ctr">
              <a:buNone/>
            </a:pPr>
            <a:endParaRPr lang="en-US" sz="2400" dirty="0">
              <a:latin typeface="Times New Roman" pitchFamily="18" charset="0"/>
              <a:cs typeface="Times New Roman" pitchFamily="18" charset="0"/>
            </a:endParaRPr>
          </a:p>
          <a:p>
            <a:pPr marL="0" indent="0" algn="just">
              <a:buNone/>
            </a:pPr>
            <a:r>
              <a:rPr lang="en-US" sz="2400" dirty="0">
                <a:latin typeface="Times New Roman" pitchFamily="18" charset="0"/>
                <a:cs typeface="Times New Roman" pitchFamily="18" charset="0"/>
              </a:rPr>
              <a:t>Dr. </a:t>
            </a:r>
            <a:r>
              <a:rPr lang="en-US" sz="2400" dirty="0" err="1">
                <a:latin typeface="Times New Roman" pitchFamily="18" charset="0"/>
                <a:cs typeface="Times New Roman" pitchFamily="18" charset="0"/>
              </a:rPr>
              <a:t>Kalyani</a:t>
            </a:r>
            <a:r>
              <a:rPr lang="en-US" sz="2400" dirty="0">
                <a:latin typeface="Times New Roman" pitchFamily="18" charset="0"/>
                <a:cs typeface="Times New Roman" pitchFamily="18" charset="0"/>
              </a:rPr>
              <a:t>, Director, </a:t>
            </a:r>
            <a:r>
              <a:rPr lang="en-IN" sz="2400" dirty="0" err="1">
                <a:latin typeface="Times New Roman" pitchFamily="18" charset="0"/>
                <a:cs typeface="Times New Roman" pitchFamily="18" charset="0"/>
              </a:rPr>
              <a:t>Shrijoshika</a:t>
            </a:r>
            <a:r>
              <a:rPr lang="en-IN" sz="2400" dirty="0">
                <a:latin typeface="Times New Roman" pitchFamily="18" charset="0"/>
                <a:cs typeface="Times New Roman" pitchFamily="18" charset="0"/>
              </a:rPr>
              <a:t> Molecular Diagnostics and Research </a:t>
            </a:r>
            <a:r>
              <a:rPr lang="en-IN" sz="2400" dirty="0" err="1">
                <a:latin typeface="Times New Roman" pitchFamily="18" charset="0"/>
                <a:cs typeface="Times New Roman" pitchFamily="18" charset="0"/>
              </a:rPr>
              <a:t>Center</a:t>
            </a:r>
            <a:endParaRPr lang="en-US" sz="2400"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3E7E494A-E818-4FC3-92CA-89357DA13C65}" type="slidenum">
              <a:rPr lang="en-IN" smtClean="0"/>
              <a:pPr/>
              <a:t>31</a:t>
            </a:fld>
            <a:endParaRPr lang="en-IN"/>
          </a:p>
        </p:txBody>
      </p:sp>
      <p:pic>
        <p:nvPicPr>
          <p:cNvPr id="51202" name="Picture 2" descr="Novartis logo transparent PNG - StickPNG"/>
          <p:cNvPicPr>
            <a:picLocks noChangeAspect="1" noChangeArrowheads="1"/>
          </p:cNvPicPr>
          <p:nvPr/>
        </p:nvPicPr>
        <p:blipFill>
          <a:blip r:embed="rId2"/>
          <a:srcRect/>
          <a:stretch>
            <a:fillRect/>
          </a:stretch>
        </p:blipFill>
        <p:spPr bwMode="auto">
          <a:xfrm>
            <a:off x="578037" y="1013789"/>
            <a:ext cx="1807040" cy="1129400"/>
          </a:xfrm>
          <a:prstGeom prst="rect">
            <a:avLst/>
          </a:prstGeom>
          <a:noFill/>
        </p:spPr>
      </p:pic>
      <p:pic>
        <p:nvPicPr>
          <p:cNvPr id="51208" name="Picture 8" descr="SANDOR MEDICAIDS PVT. LTD | LinkedIn"/>
          <p:cNvPicPr>
            <a:picLocks noChangeAspect="1" noChangeArrowheads="1"/>
          </p:cNvPicPr>
          <p:nvPr/>
        </p:nvPicPr>
        <p:blipFill>
          <a:blip r:embed="rId3"/>
          <a:srcRect/>
          <a:stretch>
            <a:fillRect/>
          </a:stretch>
        </p:blipFill>
        <p:spPr bwMode="auto">
          <a:xfrm>
            <a:off x="6410835" y="698190"/>
            <a:ext cx="1905001" cy="1905000"/>
          </a:xfrm>
          <a:prstGeom prst="rect">
            <a:avLst/>
          </a:prstGeom>
          <a:noFill/>
        </p:spPr>
      </p:pic>
      <p:pic>
        <p:nvPicPr>
          <p:cNvPr id="51212" name="Picture 12" descr="Avanti Feeds Share Price today, Market Cap, Shareholding, Financials"/>
          <p:cNvPicPr>
            <a:picLocks noChangeAspect="1" noChangeArrowheads="1"/>
          </p:cNvPicPr>
          <p:nvPr/>
        </p:nvPicPr>
        <p:blipFill>
          <a:blip r:embed="rId4"/>
          <a:srcRect/>
          <a:stretch>
            <a:fillRect/>
          </a:stretch>
        </p:blipFill>
        <p:spPr bwMode="auto">
          <a:xfrm>
            <a:off x="8196456" y="285860"/>
            <a:ext cx="2330604" cy="2330605"/>
          </a:xfrm>
          <a:prstGeom prst="rect">
            <a:avLst/>
          </a:prstGeom>
          <a:noFill/>
        </p:spPr>
      </p:pic>
      <p:pic>
        <p:nvPicPr>
          <p:cNvPr id="51214" name="Picture 14" descr="Home | Vijaya Medical Centre"/>
          <p:cNvPicPr>
            <a:picLocks noChangeAspect="1" noChangeArrowheads="1"/>
          </p:cNvPicPr>
          <p:nvPr/>
        </p:nvPicPr>
        <p:blipFill>
          <a:blip r:embed="rId5"/>
          <a:srcRect/>
          <a:stretch>
            <a:fillRect/>
          </a:stretch>
        </p:blipFill>
        <p:spPr bwMode="auto">
          <a:xfrm>
            <a:off x="658586" y="2405742"/>
            <a:ext cx="2904612" cy="1001486"/>
          </a:xfrm>
          <a:prstGeom prst="rect">
            <a:avLst/>
          </a:prstGeom>
          <a:noFill/>
        </p:spPr>
      </p:pic>
      <p:pic>
        <p:nvPicPr>
          <p:cNvPr id="51216" name="Picture 16" descr="KIMS ICON Hospital - SISYP Yellow Pages"/>
          <p:cNvPicPr>
            <a:picLocks noChangeAspect="1" noChangeArrowheads="1"/>
          </p:cNvPicPr>
          <p:nvPr/>
        </p:nvPicPr>
        <p:blipFill>
          <a:blip r:embed="rId6"/>
          <a:srcRect/>
          <a:stretch>
            <a:fillRect/>
          </a:stretch>
        </p:blipFill>
        <p:spPr bwMode="auto">
          <a:xfrm>
            <a:off x="4021816" y="1999343"/>
            <a:ext cx="2211614" cy="2211615"/>
          </a:xfrm>
          <a:prstGeom prst="rect">
            <a:avLst/>
          </a:prstGeom>
          <a:noFill/>
        </p:spPr>
      </p:pic>
      <p:sp>
        <p:nvSpPr>
          <p:cNvPr id="51218" name="AutoShape 18" descr="Vasavi Hospital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220" name="AutoShape 20" descr="Vasavi Hospital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222" name="AutoShape 22" descr="Vasavi Hospital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1224" name="Picture 24" descr="Best Multispeciality Hospital in Bangalore"/>
          <p:cNvPicPr>
            <a:picLocks noChangeAspect="1" noChangeArrowheads="1"/>
          </p:cNvPicPr>
          <p:nvPr/>
        </p:nvPicPr>
        <p:blipFill>
          <a:blip r:embed="rId7"/>
          <a:srcRect/>
          <a:stretch>
            <a:fillRect/>
          </a:stretch>
        </p:blipFill>
        <p:spPr bwMode="auto">
          <a:xfrm>
            <a:off x="6460221" y="2612120"/>
            <a:ext cx="2703739" cy="1142370"/>
          </a:xfrm>
          <a:prstGeom prst="rect">
            <a:avLst/>
          </a:prstGeom>
          <a:noFill/>
        </p:spPr>
      </p:pic>
      <p:pic>
        <p:nvPicPr>
          <p:cNvPr id="51226" name="Picture 26" descr="File:Dr. Reddy's Laboratories logo.svg - Wikipedia"/>
          <p:cNvPicPr>
            <a:picLocks noChangeAspect="1" noChangeArrowheads="1"/>
          </p:cNvPicPr>
          <p:nvPr/>
        </p:nvPicPr>
        <p:blipFill>
          <a:blip r:embed="rId8" cstate="print"/>
          <a:srcRect/>
          <a:stretch>
            <a:fillRect/>
          </a:stretch>
        </p:blipFill>
        <p:spPr bwMode="auto">
          <a:xfrm>
            <a:off x="3049362" y="1317172"/>
            <a:ext cx="3065938" cy="682171"/>
          </a:xfrm>
          <a:prstGeom prst="rect">
            <a:avLst/>
          </a:prstGeom>
          <a:noFill/>
        </p:spPr>
      </p:pic>
      <p:pic>
        <p:nvPicPr>
          <p:cNvPr id="14" name="Picture 2">
            <a:extLst>
              <a:ext uri="{FF2B5EF4-FFF2-40B4-BE49-F238E27FC236}">
                <a16:creationId xmlns:a16="http://schemas.microsoft.com/office/drawing/2014/main" xmlns="" id="{E800F761-D405-7E0E-360C-2A229242DAB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726081" y="215997"/>
            <a:ext cx="1255362" cy="12980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177459"/>
            <a:ext cx="8596668" cy="1320800"/>
          </a:xfrm>
        </p:spPr>
        <p:txBody>
          <a:bodyPr>
            <a:normAutofit/>
          </a:bodyPr>
          <a:lstStyle/>
          <a:p>
            <a:pPr algn="ctr"/>
            <a:r>
              <a:rPr lang="en-IN" sz="3200" b="1" dirty="0">
                <a:sym typeface="+mn-ea"/>
              </a:rPr>
              <a:t>Prominent Alumni</a:t>
            </a:r>
            <a:endParaRPr lang="en-IN" sz="3200" b="1" dirty="0"/>
          </a:p>
        </p:txBody>
      </p:sp>
      <p:sp>
        <p:nvSpPr>
          <p:cNvPr id="4" name="Slide Number Placeholder 3"/>
          <p:cNvSpPr>
            <a:spLocks noGrp="1"/>
          </p:cNvSpPr>
          <p:nvPr>
            <p:ph type="sldNum" sz="quarter" idx="12"/>
          </p:nvPr>
        </p:nvSpPr>
        <p:spPr/>
        <p:txBody>
          <a:bodyPr/>
          <a:lstStyle/>
          <a:p>
            <a:fld id="{3E7E494A-E818-4FC3-92CA-89357DA13C65}" type="slidenum">
              <a:rPr lang="en-IN" smtClean="0"/>
              <a:pPr/>
              <a:t>32</a:t>
            </a:fld>
            <a:endParaRPr lang="en-IN"/>
          </a:p>
        </p:txBody>
      </p:sp>
      <p:pic>
        <p:nvPicPr>
          <p:cNvPr id="5" name="Picture 2">
            <a:extLst>
              <a:ext uri="{FF2B5EF4-FFF2-40B4-BE49-F238E27FC236}">
                <a16:creationId xmlns:a16="http://schemas.microsoft.com/office/drawing/2014/main" xmlns="" id="{E800F761-D405-7E0E-360C-2A229242DAB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26081" y="200231"/>
            <a:ext cx="1255362" cy="12980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C:\Users\User\Desktop\Naac 2023\Alumini photos\alahari_suresh.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08562" y="1046968"/>
            <a:ext cx="3003634" cy="3845873"/>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pic>
        <p:nvPicPr>
          <p:cNvPr id="8" name="Picture 6" descr="C:\Users\User\Desktop\Naac 2023\Alumini photos\Undavalli murth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6657" y="1177416"/>
            <a:ext cx="2715013" cy="3830956"/>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pic>
        <p:nvPicPr>
          <p:cNvPr id="10" name="Picture 7" descr="C:\Users\User\Desktop\Naac 2023\Alumini photos\Vinukonda_Govindaiah.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8014" y="1177416"/>
            <a:ext cx="2812332" cy="3830956"/>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06679" y="5159798"/>
            <a:ext cx="3105515" cy="1200329"/>
          </a:xfrm>
          <a:prstGeom prst="rect">
            <a:avLst/>
          </a:prstGeom>
          <a:noFill/>
        </p:spPr>
        <p:txBody>
          <a:bodyPr wrap="square" rtlCol="0">
            <a:spAutoFit/>
          </a:bodyPr>
          <a:lstStyle/>
          <a:p>
            <a:pPr algn="ctr"/>
            <a:r>
              <a:rPr lang="en-IN" b="1" dirty="0">
                <a:latin typeface="Times New Roman" pitchFamily="18" charset="0"/>
                <a:cs typeface="Times New Roman" pitchFamily="18" charset="0"/>
              </a:rPr>
              <a:t>Prof. Suresh K. </a:t>
            </a:r>
            <a:r>
              <a:rPr lang="en-IN" b="1" dirty="0" err="1">
                <a:latin typeface="Times New Roman" pitchFamily="18" charset="0"/>
                <a:cs typeface="Times New Roman" pitchFamily="18" charset="0"/>
              </a:rPr>
              <a:t>Alahari</a:t>
            </a:r>
            <a:r>
              <a:rPr lang="en-IN" dirty="0">
                <a:latin typeface="Times New Roman" pitchFamily="18" charset="0"/>
                <a:cs typeface="Times New Roman" pitchFamily="18" charset="0"/>
              </a:rPr>
              <a:t> </a:t>
            </a:r>
          </a:p>
          <a:p>
            <a:pPr algn="ctr"/>
            <a:r>
              <a:rPr lang="en-IN" dirty="0" err="1">
                <a:latin typeface="Times New Roman" pitchFamily="18" charset="0"/>
                <a:cs typeface="Times New Roman" pitchFamily="18" charset="0"/>
              </a:rPr>
              <a:t>Ph.D</a:t>
            </a:r>
            <a:endParaRPr lang="en-IN" dirty="0">
              <a:latin typeface="Times New Roman" pitchFamily="18" charset="0"/>
              <a:cs typeface="Times New Roman" pitchFamily="18" charset="0"/>
            </a:endParaRPr>
          </a:p>
          <a:p>
            <a:pPr algn="ctr"/>
            <a:r>
              <a:rPr lang="en-IN" dirty="0">
                <a:latin typeface="Times New Roman" pitchFamily="18" charset="0"/>
                <a:cs typeface="Times New Roman" pitchFamily="18" charset="0"/>
              </a:rPr>
              <a:t>Louisiana State University,</a:t>
            </a:r>
          </a:p>
          <a:p>
            <a:pPr algn="ctr"/>
            <a:r>
              <a:rPr lang="en-IN" dirty="0">
                <a:latin typeface="Times New Roman" pitchFamily="18" charset="0"/>
                <a:cs typeface="Times New Roman" pitchFamily="18" charset="0"/>
              </a:rPr>
              <a:t> New Orleans, USA</a:t>
            </a:r>
            <a:endParaRPr lang="en-IN" dirty="0"/>
          </a:p>
        </p:txBody>
      </p:sp>
      <p:sp>
        <p:nvSpPr>
          <p:cNvPr id="12" name="TextBox 11"/>
          <p:cNvSpPr txBox="1"/>
          <p:nvPr/>
        </p:nvSpPr>
        <p:spPr>
          <a:xfrm>
            <a:off x="3399315" y="5159798"/>
            <a:ext cx="3105515" cy="1200329"/>
          </a:xfrm>
          <a:prstGeom prst="rect">
            <a:avLst/>
          </a:prstGeom>
          <a:noFill/>
        </p:spPr>
        <p:txBody>
          <a:bodyPr wrap="square" rtlCol="0">
            <a:spAutoFit/>
          </a:bodyPr>
          <a:lstStyle/>
          <a:p>
            <a:pPr algn="ctr"/>
            <a:r>
              <a:rPr lang="en-IN" b="1" dirty="0">
                <a:latin typeface="Times New Roman" pitchFamily="18" charset="0"/>
                <a:cs typeface="Times New Roman" pitchFamily="18" charset="0"/>
              </a:rPr>
              <a:t>Prof. </a:t>
            </a:r>
            <a:r>
              <a:rPr lang="en-IN" b="1" dirty="0" err="1">
                <a:latin typeface="Times New Roman" pitchFamily="18" charset="0"/>
                <a:cs typeface="Times New Roman" pitchFamily="18" charset="0"/>
              </a:rPr>
              <a:t>Undavalli</a:t>
            </a:r>
            <a:r>
              <a:rPr lang="en-IN" b="1" dirty="0">
                <a:latin typeface="Times New Roman" pitchFamily="18" charset="0"/>
                <a:cs typeface="Times New Roman" pitchFamily="18" charset="0"/>
              </a:rPr>
              <a:t> Murthy</a:t>
            </a:r>
            <a:endParaRPr lang="en-IN" dirty="0">
              <a:latin typeface="Times New Roman" pitchFamily="18" charset="0"/>
              <a:cs typeface="Times New Roman" pitchFamily="18" charset="0"/>
            </a:endParaRPr>
          </a:p>
          <a:p>
            <a:pPr algn="ctr"/>
            <a:r>
              <a:rPr lang="en-IN" dirty="0">
                <a:latin typeface="Times New Roman" pitchFamily="18" charset="0"/>
                <a:cs typeface="Times New Roman" pitchFamily="18" charset="0"/>
              </a:rPr>
              <a:t> </a:t>
            </a:r>
            <a:r>
              <a:rPr lang="en-IN" dirty="0" err="1">
                <a:latin typeface="Times New Roman" pitchFamily="18" charset="0"/>
                <a:cs typeface="Times New Roman" pitchFamily="18" charset="0"/>
              </a:rPr>
              <a:t>Ph.D</a:t>
            </a:r>
            <a:endParaRPr lang="en-IN" dirty="0">
              <a:latin typeface="Times New Roman" pitchFamily="18" charset="0"/>
              <a:cs typeface="Times New Roman" pitchFamily="18" charset="0"/>
            </a:endParaRPr>
          </a:p>
          <a:p>
            <a:pPr algn="ctr"/>
            <a:r>
              <a:rPr lang="en-IN" dirty="0">
                <a:latin typeface="Times New Roman" pitchFamily="18" charset="0"/>
                <a:cs typeface="Times New Roman" pitchFamily="18" charset="0"/>
              </a:rPr>
              <a:t>Columbia University, New York, USA.</a:t>
            </a:r>
          </a:p>
        </p:txBody>
      </p:sp>
      <p:sp>
        <p:nvSpPr>
          <p:cNvPr id="13" name="TextBox 12"/>
          <p:cNvSpPr txBox="1"/>
          <p:nvPr/>
        </p:nvSpPr>
        <p:spPr>
          <a:xfrm>
            <a:off x="6504830" y="5173315"/>
            <a:ext cx="3280853" cy="1477328"/>
          </a:xfrm>
          <a:prstGeom prst="rect">
            <a:avLst/>
          </a:prstGeom>
          <a:noFill/>
        </p:spPr>
        <p:txBody>
          <a:bodyPr wrap="square" rtlCol="0">
            <a:spAutoFit/>
          </a:bodyPr>
          <a:lstStyle/>
          <a:p>
            <a:pPr algn="ctr"/>
            <a:r>
              <a:rPr lang="en-IN" b="1" dirty="0">
                <a:latin typeface="Times New Roman" pitchFamily="18" charset="0"/>
                <a:cs typeface="Times New Roman" pitchFamily="18" charset="0"/>
              </a:rPr>
              <a:t>Prof. </a:t>
            </a:r>
            <a:r>
              <a:rPr lang="en-IN" b="1" dirty="0" err="1">
                <a:latin typeface="Times New Roman" pitchFamily="18" charset="0"/>
                <a:cs typeface="Times New Roman" pitchFamily="18" charset="0"/>
              </a:rPr>
              <a:t>Govindaiah</a:t>
            </a:r>
            <a:r>
              <a:rPr lang="en-IN" b="1" dirty="0">
                <a:latin typeface="Times New Roman" pitchFamily="18" charset="0"/>
                <a:cs typeface="Times New Roman" pitchFamily="18" charset="0"/>
              </a:rPr>
              <a:t> </a:t>
            </a:r>
            <a:r>
              <a:rPr lang="en-IN" b="1" dirty="0" err="1">
                <a:latin typeface="Times New Roman" pitchFamily="18" charset="0"/>
                <a:cs typeface="Times New Roman" pitchFamily="18" charset="0"/>
              </a:rPr>
              <a:t>Vinukonda</a:t>
            </a:r>
            <a:r>
              <a:rPr lang="en-IN" b="1" dirty="0">
                <a:latin typeface="Times New Roman" pitchFamily="18" charset="0"/>
                <a:cs typeface="Times New Roman" pitchFamily="18" charset="0"/>
              </a:rPr>
              <a:t>,</a:t>
            </a:r>
          </a:p>
          <a:p>
            <a:pPr algn="ctr"/>
            <a:r>
              <a:rPr lang="en-IN" dirty="0">
                <a:latin typeface="Times New Roman" pitchFamily="18" charset="0"/>
                <a:cs typeface="Times New Roman" pitchFamily="18" charset="0"/>
              </a:rPr>
              <a:t> </a:t>
            </a:r>
            <a:r>
              <a:rPr lang="en-IN" dirty="0" err="1">
                <a:latin typeface="Times New Roman" pitchFamily="18" charset="0"/>
                <a:cs typeface="Times New Roman" pitchFamily="18" charset="0"/>
              </a:rPr>
              <a:t>Ph.D</a:t>
            </a:r>
            <a:endParaRPr lang="en-IN" dirty="0">
              <a:latin typeface="Times New Roman" pitchFamily="18" charset="0"/>
              <a:cs typeface="Times New Roman" pitchFamily="18" charset="0"/>
            </a:endParaRPr>
          </a:p>
          <a:p>
            <a:pPr algn="ctr"/>
            <a:r>
              <a:rPr lang="en-IN" dirty="0">
                <a:latin typeface="Times New Roman" pitchFamily="18" charset="0"/>
                <a:cs typeface="Times New Roman" pitchFamily="18" charset="0"/>
              </a:rPr>
              <a:t>New York Medical College, Valhalla, New York, USA.</a:t>
            </a:r>
          </a:p>
        </p:txBody>
      </p:sp>
    </p:spTree>
    <p:extLst>
      <p:ext uri="{BB962C8B-B14F-4D97-AF65-F5344CB8AC3E}">
        <p14:creationId xmlns:p14="http://schemas.microsoft.com/office/powerpoint/2010/main" val="42433456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C6C1FC74-2751-7C44-1206-3D09D65A9283}"/>
              </a:ext>
            </a:extLst>
          </p:cNvPr>
          <p:cNvSpPr>
            <a:spLocks noGrp="1"/>
          </p:cNvSpPr>
          <p:nvPr>
            <p:ph idx="1"/>
          </p:nvPr>
        </p:nvSpPr>
        <p:spPr>
          <a:xfrm>
            <a:off x="285136" y="451512"/>
            <a:ext cx="10343534" cy="6336889"/>
          </a:xfrm>
        </p:spPr>
        <p:txBody>
          <a:bodyPr>
            <a:normAutofit lnSpcReduction="10000"/>
          </a:bodyPr>
          <a:lstStyle/>
          <a:p>
            <a:pPr algn="just">
              <a:spcBef>
                <a:spcPts val="0"/>
              </a:spcBef>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Dr. Susan Mathew</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Professor and Director, Cytogenetics Laboratory</a:t>
            </a:r>
            <a:r>
              <a:rPr lang="en-IN" sz="2400" dirty="0">
                <a:latin typeface="Calibri" panose="020F0502020204030204" pitchFamily="34" charset="0"/>
                <a:ea typeface="Times New Roman" panose="02020603050405020304" pitchFamily="18" charset="0"/>
                <a:cs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Weill Cornell Medical College, Cornell University.</a:t>
            </a:r>
            <a:endParaRPr lang="en-IN"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gn="just">
              <a:spcBef>
                <a:spcPts val="0"/>
              </a:spcBef>
              <a:buNone/>
            </a:pPr>
            <a:endParaRPr lang="en-IN" sz="24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spcBef>
                <a:spcPts val="0"/>
              </a:spcBef>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Dr. Rajani Ravi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Professor</a:t>
            </a:r>
            <a:r>
              <a:rPr lang="en-IN" sz="2400" dirty="0">
                <a:latin typeface="Calibri" panose="020F0502020204030204" pitchFamily="34" charset="0"/>
                <a:ea typeface="Times New Roman" panose="02020603050405020304" pitchFamily="18" charset="0"/>
                <a:cs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Department of Oncology,</a:t>
            </a:r>
            <a:r>
              <a:rPr lang="en-IN" sz="2400" dirty="0">
                <a:latin typeface="Calibri" panose="020F0502020204030204" pitchFamily="34" charset="0"/>
                <a:ea typeface="Times New Roman" panose="02020603050405020304" pitchFamily="18" charset="0"/>
                <a:cs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Johns Hopkins Medicine.</a:t>
            </a:r>
          </a:p>
          <a:p>
            <a:pPr marL="0" indent="0" algn="just">
              <a:spcBef>
                <a:spcPts val="0"/>
              </a:spcBef>
              <a:buNone/>
            </a:pPr>
            <a:endParaRPr lang="en-IN" sz="24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spcBef>
                <a:spcPts val="0"/>
              </a:spcBef>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Dr.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K.N.Mohan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Professor</a:t>
            </a:r>
            <a:r>
              <a:rPr lang="en-IN" sz="2400" dirty="0">
                <a:latin typeface="Calibri" panose="020F0502020204030204" pitchFamily="34" charset="0"/>
                <a:ea typeface="Times New Roman" panose="02020603050405020304" pitchFamily="18" charset="0"/>
                <a:cs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Department of Biological Sciences</a:t>
            </a:r>
            <a:r>
              <a:rPr lang="en-IN" sz="2400" dirty="0">
                <a:latin typeface="Calibri" panose="020F0502020204030204" pitchFamily="34" charset="0"/>
                <a:ea typeface="Times New Roman" panose="02020603050405020304" pitchFamily="18" charset="0"/>
                <a:cs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Birla Institute of Technology and Science Pilani – Hyderabad.</a:t>
            </a:r>
          </a:p>
          <a:p>
            <a:pPr marL="114300" indent="0" algn="just">
              <a:spcBef>
                <a:spcPts val="0"/>
              </a:spcBef>
              <a:buNone/>
            </a:pPr>
            <a:endParaRPr lang="en-IN" sz="24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spcBef>
                <a:spcPts val="0"/>
              </a:spcBef>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Dr. Venkata Subhadra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Nandula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Director of Cytogenetics and Associate Director</a:t>
            </a:r>
            <a:r>
              <a:rPr lang="en-IN" sz="2400" dirty="0">
                <a:latin typeface="Calibri" panose="020F0502020204030204" pitchFamily="34" charset="0"/>
                <a:ea typeface="Times New Roman" panose="02020603050405020304" pitchFamily="18" charset="0"/>
                <a:cs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Molecular Diagnostics at Cancer Genetics, Inc.</a:t>
            </a:r>
            <a:endParaRPr lang="en-IN"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gn="just">
              <a:spcBef>
                <a:spcPts val="0"/>
              </a:spcBef>
              <a:buNone/>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IN" sz="24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spcBef>
                <a:spcPts val="0"/>
              </a:spcBef>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Dr.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Zeenath</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Jehan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Genetic Consultant and Scientist</a:t>
            </a:r>
            <a:r>
              <a:rPr lang="en-IN" sz="2400" dirty="0">
                <a:latin typeface="Calibri" panose="020F0502020204030204" pitchFamily="34" charset="0"/>
                <a:ea typeface="Times New Roman" panose="02020603050405020304" pitchFamily="18" charset="0"/>
                <a:cs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Department of Genomic Medicine, Vasavi Hospital.</a:t>
            </a:r>
          </a:p>
          <a:p>
            <a:pPr marL="0" indent="0" algn="just">
              <a:spcBef>
                <a:spcPts val="0"/>
              </a:spcBef>
              <a:buNone/>
            </a:pPr>
            <a:endParaRPr lang="en-IN" sz="24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spcBef>
                <a:spcPts val="0"/>
              </a:spcBef>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Dr.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Prahlad</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Balakrishnan</a:t>
            </a:r>
            <a:r>
              <a:rPr lang="en-IN" sz="2400" b="1" dirty="0">
                <a:latin typeface="Calibri" panose="020F0502020204030204" pitchFamily="34" charset="0"/>
                <a:ea typeface="Times New Roman" panose="02020603050405020304" pitchFamily="18" charset="0"/>
                <a:cs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Med Genome Labs Ltd.</a:t>
            </a:r>
            <a:endParaRPr lang="en-IN"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gn="just">
              <a:spcBef>
                <a:spcPts val="0"/>
              </a:spcBef>
              <a:buNone/>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IN" sz="24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spcBef>
                <a:spcPts val="0"/>
              </a:spcBef>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Dr. Anuradha Nalli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Expert Scientific Writer at Novartis.</a:t>
            </a:r>
            <a:endParaRPr lang="en-IN"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gn="just">
              <a:spcBef>
                <a:spcPts val="0"/>
              </a:spcBef>
              <a:buNone/>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IN" sz="2400" dirty="0"/>
          </a:p>
        </p:txBody>
      </p:sp>
      <p:sp>
        <p:nvSpPr>
          <p:cNvPr id="4" name="Slide Number Placeholder 3">
            <a:extLst>
              <a:ext uri="{FF2B5EF4-FFF2-40B4-BE49-F238E27FC236}">
                <a16:creationId xmlns:a16="http://schemas.microsoft.com/office/drawing/2014/main" xmlns="" id="{FC0B7FC9-0D90-F019-1B1F-E1A1221ED68E}"/>
              </a:ext>
            </a:extLst>
          </p:cNvPr>
          <p:cNvSpPr>
            <a:spLocks noGrp="1"/>
          </p:cNvSpPr>
          <p:nvPr>
            <p:ph type="sldNum" sz="quarter" idx="12"/>
          </p:nvPr>
        </p:nvSpPr>
        <p:spPr/>
        <p:txBody>
          <a:bodyPr/>
          <a:lstStyle/>
          <a:p>
            <a:fld id="{3E7E494A-E818-4FC3-92CA-89357DA13C65}" type="slidenum">
              <a:rPr lang="en-IN" smtClean="0"/>
              <a:pPr/>
              <a:t>33</a:t>
            </a:fld>
            <a:endParaRPr lang="en-IN"/>
          </a:p>
        </p:txBody>
      </p:sp>
    </p:spTree>
    <p:extLst>
      <p:ext uri="{BB962C8B-B14F-4D97-AF65-F5344CB8AC3E}">
        <p14:creationId xmlns:p14="http://schemas.microsoft.com/office/powerpoint/2010/main" val="36465622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E7E494A-E818-4FC3-92CA-89357DA13C65}" type="slidenum">
              <a:rPr lang="en-IN" smtClean="0"/>
              <a:pPr/>
              <a:t>34</a:t>
            </a:fld>
            <a:endParaRPr lang="en-IN"/>
          </a:p>
        </p:txBody>
      </p:sp>
      <p:sp>
        <p:nvSpPr>
          <p:cNvPr id="5" name="Title 1"/>
          <p:cNvSpPr>
            <a:spLocks noGrp="1"/>
          </p:cNvSpPr>
          <p:nvPr>
            <p:ph type="title"/>
          </p:nvPr>
        </p:nvSpPr>
        <p:spPr>
          <a:xfrm>
            <a:off x="685317" y="48327"/>
            <a:ext cx="4223113" cy="639097"/>
          </a:xfrm>
        </p:spPr>
        <p:txBody>
          <a:bodyPr>
            <a:normAutofit fontScale="90000"/>
          </a:bodyPr>
          <a:lstStyle/>
          <a:p>
            <a:r>
              <a:rPr lang="en-US" b="1" dirty="0">
                <a:latin typeface="Trebuchet MS" panose="020B0603020202020204" pitchFamily="34" charset="0"/>
                <a:cs typeface="Times New Roman" panose="02020603050405020304" pitchFamily="18" charset="0"/>
              </a:rPr>
              <a:t>Student Activities </a:t>
            </a:r>
            <a:endParaRPr lang="en-IN" b="1" dirty="0">
              <a:latin typeface="Trebuchet MS" panose="020B0603020202020204" pitchFamily="34" charset="0"/>
              <a:cs typeface="Times New Roman" panose="02020603050405020304" pitchFamily="18" charset="0"/>
            </a:endParaRPr>
          </a:p>
        </p:txBody>
      </p:sp>
      <p:sp>
        <p:nvSpPr>
          <p:cNvPr id="6" name="TextBox 5"/>
          <p:cNvSpPr txBox="1"/>
          <p:nvPr/>
        </p:nvSpPr>
        <p:spPr>
          <a:xfrm>
            <a:off x="685317" y="742350"/>
            <a:ext cx="10068233" cy="338554"/>
          </a:xfrm>
          <a:prstGeom prst="rect">
            <a:avLst/>
          </a:prstGeom>
          <a:noFill/>
        </p:spPr>
        <p:txBody>
          <a:bodyPr wrap="square" rtlCol="0">
            <a:spAutoFit/>
          </a:bodyPr>
          <a:lstStyle/>
          <a:p>
            <a:r>
              <a:rPr lang="en-US" sz="1600" dirty="0">
                <a:solidFill>
                  <a:srgbClr val="FF0000"/>
                </a:solidFill>
                <a:latin typeface="Times New Roman" panose="02020603050405020304" pitchFamily="18" charset="0"/>
                <a:cs typeface="Times New Roman" panose="02020603050405020304" pitchFamily="18" charset="0"/>
              </a:rPr>
              <a:t>Visit to Lebenshilfe Special School For The Mentally Handicapped, MVP colony, Visakhapatnam </a:t>
            </a:r>
            <a:endParaRPr lang="en-IN" sz="1600" dirty="0">
              <a:solidFill>
                <a:srgbClr val="FF000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0778" y="4278668"/>
            <a:ext cx="1739769" cy="2319692"/>
          </a:xfrm>
          <a:prstGeom prst="snip2DiagRect">
            <a:avLst/>
          </a:prstGeom>
          <a:solidFill>
            <a:srgbClr val="FFFFFF">
              <a:shade val="85000"/>
            </a:srgbClr>
          </a:solidFill>
          <a:ln w="88900" cap="sq">
            <a:solidFill>
              <a:schemeClr val="accent2"/>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29288" y="1484554"/>
            <a:ext cx="1866417" cy="2488556"/>
          </a:xfrm>
          <a:prstGeom prst="snip2DiagRect">
            <a:avLst/>
          </a:prstGeom>
          <a:solidFill>
            <a:srgbClr val="FFFFFF">
              <a:shade val="85000"/>
            </a:srgbClr>
          </a:solidFill>
          <a:ln w="88900" cap="sq">
            <a:solidFill>
              <a:schemeClr val="accent2"/>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9896" y="4373163"/>
            <a:ext cx="1672692" cy="2230256"/>
          </a:xfrm>
          <a:prstGeom prst="snip2DiagRect">
            <a:avLst/>
          </a:prstGeom>
          <a:solidFill>
            <a:srgbClr val="FFFFFF">
              <a:shade val="85000"/>
            </a:srgbClr>
          </a:solidFill>
          <a:ln w="88900" cap="sq">
            <a:solidFill>
              <a:schemeClr val="accent2"/>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3722" y="4366535"/>
            <a:ext cx="1673869" cy="2231825"/>
          </a:xfrm>
          <a:prstGeom prst="snip2DiagRect">
            <a:avLst/>
          </a:prstGeom>
          <a:solidFill>
            <a:srgbClr val="FFFFFF">
              <a:shade val="85000"/>
            </a:srgbClr>
          </a:solidFill>
          <a:ln w="88900" cap="sq">
            <a:solidFill>
              <a:schemeClr val="accent2"/>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99948" y="4373163"/>
            <a:ext cx="1668898" cy="2225198"/>
          </a:xfrm>
          <a:prstGeom prst="snip2DiagRect">
            <a:avLst/>
          </a:prstGeom>
          <a:solidFill>
            <a:srgbClr val="FFFFFF">
              <a:shade val="85000"/>
            </a:srgbClr>
          </a:solidFill>
          <a:ln w="88900" cap="sq">
            <a:solidFill>
              <a:schemeClr val="accent2"/>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46772" y="1426273"/>
            <a:ext cx="1946170" cy="2594893"/>
          </a:xfrm>
          <a:prstGeom prst="snip2DiagRect">
            <a:avLst/>
          </a:prstGeom>
          <a:solidFill>
            <a:srgbClr val="FFFFFF">
              <a:shade val="85000"/>
            </a:srgbClr>
          </a:solidFill>
          <a:ln w="88900" cap="sq">
            <a:solidFill>
              <a:schemeClr val="accent2"/>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Picture 15"/>
          <p:cNvPicPr>
            <a:picLocks noChangeAspect="1"/>
          </p:cNvPicPr>
          <p:nvPr/>
        </p:nvPicPr>
        <p:blipFill>
          <a:blip r:embed="rId8"/>
          <a:stretch>
            <a:fillRect/>
          </a:stretch>
        </p:blipFill>
        <p:spPr>
          <a:xfrm>
            <a:off x="10389286" y="262346"/>
            <a:ext cx="1249788" cy="1298561"/>
          </a:xfrm>
          <a:prstGeom prst="rect">
            <a:avLst/>
          </a:prstGeom>
        </p:spPr>
      </p:pic>
      <p:pic>
        <p:nvPicPr>
          <p:cNvPr id="2" name="Picture 1"/>
          <p:cNvPicPr>
            <a:picLocks noChangeAspect="1"/>
          </p:cNvPicPr>
          <p:nvPr/>
        </p:nvPicPr>
        <p:blipFill>
          <a:blip r:embed="rId9"/>
          <a:stretch>
            <a:fillRect/>
          </a:stretch>
        </p:blipFill>
        <p:spPr>
          <a:xfrm>
            <a:off x="727740" y="1039421"/>
            <a:ext cx="3304318" cy="3304318"/>
          </a:xfrm>
          <a:prstGeom prst="rect">
            <a:avLst/>
          </a:prstGeom>
        </p:spPr>
      </p:pic>
    </p:spTree>
    <p:extLst>
      <p:ext uri="{BB962C8B-B14F-4D97-AF65-F5344CB8AC3E}">
        <p14:creationId xmlns:p14="http://schemas.microsoft.com/office/powerpoint/2010/main" val="19850896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E7E494A-E818-4FC3-92CA-89357DA13C65}" type="slidenum">
              <a:rPr lang="en-IN" smtClean="0"/>
              <a:pPr/>
              <a:t>35</a:t>
            </a:fld>
            <a:endParaRPr lang="en-IN"/>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650180" y="2932519"/>
            <a:ext cx="2399071" cy="4014747"/>
          </a:xfrm>
          <a:prstGeom prst="snip2DiagRect">
            <a:avLst/>
          </a:prstGeom>
          <a:solidFill>
            <a:srgbClr val="FFFFFF">
              <a:shade val="85000"/>
            </a:srgbClr>
          </a:solidFill>
          <a:ln w="88900" cap="sq">
            <a:solidFill>
              <a:schemeClr val="accent2"/>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5946" y="3495508"/>
            <a:ext cx="4423513" cy="2488226"/>
          </a:xfrm>
          <a:prstGeom prst="snip2DiagRect">
            <a:avLst/>
          </a:prstGeom>
          <a:solidFill>
            <a:srgbClr val="FFFFFF">
              <a:shade val="85000"/>
            </a:srgbClr>
          </a:solidFill>
          <a:ln w="88900" cap="sq">
            <a:solidFill>
              <a:schemeClr val="accent2"/>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6" name="Picture 25"/>
          <p:cNvPicPr>
            <a:picLocks noChangeAspect="1"/>
          </p:cNvPicPr>
          <p:nvPr/>
        </p:nvPicPr>
        <p:blipFill>
          <a:blip r:embed="rId4"/>
          <a:stretch>
            <a:fillRect/>
          </a:stretch>
        </p:blipFill>
        <p:spPr>
          <a:xfrm>
            <a:off x="422288" y="248741"/>
            <a:ext cx="4336526" cy="2441304"/>
          </a:xfrm>
          <a:prstGeom prst="snip2DiagRect">
            <a:avLst/>
          </a:prstGeom>
          <a:solidFill>
            <a:srgbClr val="FFFFFF">
              <a:shade val="85000"/>
            </a:srgbClr>
          </a:solidFill>
          <a:ln w="88900" cap="sq">
            <a:solidFill>
              <a:schemeClr val="accent2"/>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9" name="Picture 28"/>
          <p:cNvPicPr>
            <a:picLocks noChangeAspect="1"/>
          </p:cNvPicPr>
          <p:nvPr/>
        </p:nvPicPr>
        <p:blipFill>
          <a:blip r:embed="rId5"/>
          <a:stretch>
            <a:fillRect/>
          </a:stretch>
        </p:blipFill>
        <p:spPr>
          <a:xfrm>
            <a:off x="5390262" y="99911"/>
            <a:ext cx="4746795" cy="2590134"/>
          </a:xfrm>
          <a:prstGeom prst="rect">
            <a:avLst/>
          </a:prstGeom>
        </p:spPr>
      </p:pic>
      <p:graphicFrame>
        <p:nvGraphicFramePr>
          <p:cNvPr id="34" name="Table 33"/>
          <p:cNvGraphicFramePr>
            <a:graphicFrameLocks noGrp="1"/>
          </p:cNvGraphicFramePr>
          <p:nvPr>
            <p:extLst>
              <p:ext uri="{D42A27DB-BD31-4B8C-83A1-F6EECF244321}">
                <p14:modId xmlns:p14="http://schemas.microsoft.com/office/powerpoint/2010/main" val="2114383164"/>
              </p:ext>
            </p:extLst>
          </p:nvPr>
        </p:nvGraphicFramePr>
        <p:xfrm>
          <a:off x="5909187" y="2642102"/>
          <a:ext cx="4227870" cy="370840"/>
        </p:xfrm>
        <a:graphic>
          <a:graphicData uri="http://schemas.openxmlformats.org/drawingml/2006/table">
            <a:tbl>
              <a:tblPr firstRow="1" bandRow="1">
                <a:tableStyleId>{5C22544A-7EE6-4342-B048-85BDC9FD1C3A}</a:tableStyleId>
              </a:tblPr>
              <a:tblGrid>
                <a:gridCol w="4227870">
                  <a:extLst>
                    <a:ext uri="{9D8B030D-6E8A-4147-A177-3AD203B41FA5}">
                      <a16:colId xmlns:a16="http://schemas.microsoft.com/office/drawing/2014/main" xmlns="" val="1375491215"/>
                    </a:ext>
                  </a:extLst>
                </a:gridCol>
              </a:tblGrid>
              <a:tr h="370840">
                <a:tc>
                  <a:txBody>
                    <a:bodyPr/>
                    <a:lstStyle/>
                    <a:p>
                      <a:pPr algn="ctr"/>
                      <a:r>
                        <a:rPr lang="en-US" b="0" dirty="0">
                          <a:solidFill>
                            <a:srgbClr val="FF0000"/>
                          </a:solidFill>
                        </a:rPr>
                        <a:t>Industrial Visit to AMTZ, </a:t>
                      </a:r>
                      <a:r>
                        <a:rPr lang="en-US" b="0" dirty="0" err="1">
                          <a:solidFill>
                            <a:srgbClr val="FF0000"/>
                          </a:solidFill>
                        </a:rPr>
                        <a:t>Vizag</a:t>
                      </a:r>
                      <a:endParaRPr lang="en-IN" b="0" dirty="0">
                        <a:solidFill>
                          <a:srgbClr val="FF0000"/>
                        </a:solidFill>
                      </a:endParaRPr>
                    </a:p>
                  </a:txBody>
                  <a:tcPr>
                    <a:solidFill>
                      <a:schemeClr val="accent2"/>
                    </a:solidFill>
                  </a:tcPr>
                </a:tc>
                <a:extLst>
                  <a:ext uri="{0D108BD9-81ED-4DB2-BD59-A6C34878D82A}">
                    <a16:rowId xmlns:a16="http://schemas.microsoft.com/office/drawing/2014/main" xmlns="" val="1733810789"/>
                  </a:ext>
                </a:extLst>
              </a:tr>
            </a:tbl>
          </a:graphicData>
        </a:graphic>
      </p:graphicFrame>
      <p:graphicFrame>
        <p:nvGraphicFramePr>
          <p:cNvPr id="35" name="Table 34"/>
          <p:cNvGraphicFramePr>
            <a:graphicFrameLocks noGrp="1"/>
          </p:cNvGraphicFramePr>
          <p:nvPr>
            <p:extLst>
              <p:ext uri="{D42A27DB-BD31-4B8C-83A1-F6EECF244321}">
                <p14:modId xmlns:p14="http://schemas.microsoft.com/office/powerpoint/2010/main" val="3950816028"/>
              </p:ext>
            </p:extLst>
          </p:nvPr>
        </p:nvGraphicFramePr>
        <p:xfrm>
          <a:off x="783302" y="2771684"/>
          <a:ext cx="4132826" cy="370840"/>
        </p:xfrm>
        <a:graphic>
          <a:graphicData uri="http://schemas.openxmlformats.org/drawingml/2006/table">
            <a:tbl>
              <a:tblPr firstRow="1" bandRow="1">
                <a:tableStyleId>{5C22544A-7EE6-4342-B048-85BDC9FD1C3A}</a:tableStyleId>
              </a:tblPr>
              <a:tblGrid>
                <a:gridCol w="4132826">
                  <a:extLst>
                    <a:ext uri="{9D8B030D-6E8A-4147-A177-3AD203B41FA5}">
                      <a16:colId xmlns:a16="http://schemas.microsoft.com/office/drawing/2014/main" xmlns="" val="1554627089"/>
                    </a:ext>
                  </a:extLst>
                </a:gridCol>
              </a:tblGrid>
              <a:tr h="370840">
                <a:tc>
                  <a:txBody>
                    <a:bodyPr/>
                    <a:lstStyle/>
                    <a:p>
                      <a:pPr algn="ctr"/>
                      <a:r>
                        <a:rPr lang="en-US" b="0" dirty="0">
                          <a:solidFill>
                            <a:srgbClr val="FF0000"/>
                          </a:solidFill>
                        </a:rPr>
                        <a:t>ISHG</a:t>
                      </a:r>
                      <a:r>
                        <a:rPr lang="en-US" b="0" baseline="0" dirty="0">
                          <a:solidFill>
                            <a:srgbClr val="FF0000"/>
                          </a:solidFill>
                        </a:rPr>
                        <a:t> Conference 2023</a:t>
                      </a:r>
                      <a:endParaRPr lang="en-IN" b="0" dirty="0">
                        <a:solidFill>
                          <a:srgbClr val="FF0000"/>
                        </a:solidFill>
                      </a:endParaRPr>
                    </a:p>
                  </a:txBody>
                  <a:tcPr>
                    <a:solidFill>
                      <a:schemeClr val="accent2"/>
                    </a:solidFill>
                  </a:tcPr>
                </a:tc>
                <a:extLst>
                  <a:ext uri="{0D108BD9-81ED-4DB2-BD59-A6C34878D82A}">
                    <a16:rowId xmlns:a16="http://schemas.microsoft.com/office/drawing/2014/main" xmlns="" val="3117837827"/>
                  </a:ext>
                </a:extLst>
              </a:tr>
            </a:tbl>
          </a:graphicData>
        </a:graphic>
      </p:graphicFrame>
      <p:graphicFrame>
        <p:nvGraphicFramePr>
          <p:cNvPr id="36" name="Table 35"/>
          <p:cNvGraphicFramePr>
            <a:graphicFrameLocks noGrp="1"/>
          </p:cNvGraphicFramePr>
          <p:nvPr>
            <p:extLst>
              <p:ext uri="{D42A27DB-BD31-4B8C-83A1-F6EECF244321}">
                <p14:modId xmlns:p14="http://schemas.microsoft.com/office/powerpoint/2010/main" val="2045862873"/>
              </p:ext>
            </p:extLst>
          </p:nvPr>
        </p:nvGraphicFramePr>
        <p:xfrm>
          <a:off x="668046" y="6221067"/>
          <a:ext cx="4363339" cy="370840"/>
        </p:xfrm>
        <a:graphic>
          <a:graphicData uri="http://schemas.openxmlformats.org/drawingml/2006/table">
            <a:tbl>
              <a:tblPr firstRow="1" bandRow="1">
                <a:tableStyleId>{5C22544A-7EE6-4342-B048-85BDC9FD1C3A}</a:tableStyleId>
              </a:tblPr>
              <a:tblGrid>
                <a:gridCol w="4363339">
                  <a:extLst>
                    <a:ext uri="{9D8B030D-6E8A-4147-A177-3AD203B41FA5}">
                      <a16:colId xmlns:a16="http://schemas.microsoft.com/office/drawing/2014/main" xmlns="" val="3285314386"/>
                    </a:ext>
                  </a:extLst>
                </a:gridCol>
              </a:tblGrid>
              <a:tr h="370840">
                <a:tc>
                  <a:txBody>
                    <a:bodyPr/>
                    <a:lstStyle/>
                    <a:p>
                      <a:pPr algn="ctr"/>
                      <a:r>
                        <a:rPr lang="en-US" b="0" dirty="0">
                          <a:solidFill>
                            <a:srgbClr val="FF0000"/>
                          </a:solidFill>
                        </a:rPr>
                        <a:t>Visit to Anatomy</a:t>
                      </a:r>
                      <a:r>
                        <a:rPr lang="en-US" b="0" baseline="0" dirty="0">
                          <a:solidFill>
                            <a:srgbClr val="FF0000"/>
                          </a:solidFill>
                        </a:rPr>
                        <a:t> Lab, AMC </a:t>
                      </a:r>
                      <a:r>
                        <a:rPr lang="en-US" b="0" baseline="0" dirty="0" err="1">
                          <a:solidFill>
                            <a:srgbClr val="FF0000"/>
                          </a:solidFill>
                        </a:rPr>
                        <a:t>Vizag</a:t>
                      </a:r>
                      <a:r>
                        <a:rPr lang="en-US" b="0" baseline="0" dirty="0">
                          <a:solidFill>
                            <a:srgbClr val="FF0000"/>
                          </a:solidFill>
                        </a:rPr>
                        <a:t> </a:t>
                      </a:r>
                      <a:endParaRPr lang="en-IN" b="0" dirty="0">
                        <a:solidFill>
                          <a:srgbClr val="FF0000"/>
                        </a:solidFill>
                      </a:endParaRPr>
                    </a:p>
                  </a:txBody>
                  <a:tcPr>
                    <a:solidFill>
                      <a:schemeClr val="accent2"/>
                    </a:solidFill>
                  </a:tcPr>
                </a:tc>
                <a:extLst>
                  <a:ext uri="{0D108BD9-81ED-4DB2-BD59-A6C34878D82A}">
                    <a16:rowId xmlns:a16="http://schemas.microsoft.com/office/drawing/2014/main" xmlns="" val="3491381463"/>
                  </a:ext>
                </a:extLst>
              </a:tr>
            </a:tbl>
          </a:graphicData>
        </a:graphic>
      </p:graphicFrame>
      <p:graphicFrame>
        <p:nvGraphicFramePr>
          <p:cNvPr id="37" name="Table 36"/>
          <p:cNvGraphicFramePr>
            <a:graphicFrameLocks noGrp="1"/>
          </p:cNvGraphicFramePr>
          <p:nvPr>
            <p:extLst>
              <p:ext uri="{D42A27DB-BD31-4B8C-83A1-F6EECF244321}">
                <p14:modId xmlns:p14="http://schemas.microsoft.com/office/powerpoint/2010/main" val="3012600556"/>
              </p:ext>
            </p:extLst>
          </p:nvPr>
        </p:nvGraphicFramePr>
        <p:xfrm>
          <a:off x="5779180" y="6041361"/>
          <a:ext cx="4748981" cy="640080"/>
        </p:xfrm>
        <a:graphic>
          <a:graphicData uri="http://schemas.openxmlformats.org/drawingml/2006/table">
            <a:tbl>
              <a:tblPr firstRow="1" bandRow="1">
                <a:tableStyleId>{5C22544A-7EE6-4342-B048-85BDC9FD1C3A}</a:tableStyleId>
              </a:tblPr>
              <a:tblGrid>
                <a:gridCol w="4748981">
                  <a:extLst>
                    <a:ext uri="{9D8B030D-6E8A-4147-A177-3AD203B41FA5}">
                      <a16:colId xmlns:a16="http://schemas.microsoft.com/office/drawing/2014/main" xmlns="" val="486066981"/>
                    </a:ext>
                  </a:extLst>
                </a:gridCol>
              </a:tblGrid>
              <a:tr h="370840">
                <a:tc>
                  <a:txBody>
                    <a:bodyPr/>
                    <a:lstStyle/>
                    <a:p>
                      <a:r>
                        <a:rPr lang="en-US" b="0" dirty="0">
                          <a:solidFill>
                            <a:srgbClr val="FF0000"/>
                          </a:solidFill>
                        </a:rPr>
                        <a:t>Guest Lecture by Prof M. </a:t>
                      </a:r>
                      <a:r>
                        <a:rPr lang="en-US" b="0" dirty="0" err="1">
                          <a:solidFill>
                            <a:srgbClr val="FF0000"/>
                          </a:solidFill>
                        </a:rPr>
                        <a:t>Sashidhar</a:t>
                      </a:r>
                      <a:r>
                        <a:rPr lang="en-US" b="0" dirty="0">
                          <a:solidFill>
                            <a:srgbClr val="FF0000"/>
                          </a:solidFill>
                        </a:rPr>
                        <a:t> </a:t>
                      </a:r>
                      <a:r>
                        <a:rPr lang="en-US" b="0" dirty="0" err="1">
                          <a:solidFill>
                            <a:srgbClr val="FF0000"/>
                          </a:solidFill>
                        </a:rPr>
                        <a:t>Bharatidasan</a:t>
                      </a:r>
                      <a:r>
                        <a:rPr lang="en-US" b="0" baseline="0" dirty="0">
                          <a:solidFill>
                            <a:srgbClr val="FF0000"/>
                          </a:solidFill>
                        </a:rPr>
                        <a:t> University, </a:t>
                      </a:r>
                      <a:r>
                        <a:rPr lang="en-US" b="0" baseline="0" dirty="0" err="1">
                          <a:solidFill>
                            <a:srgbClr val="FF0000"/>
                          </a:solidFill>
                        </a:rPr>
                        <a:t>Tirucharapalli</a:t>
                      </a:r>
                      <a:r>
                        <a:rPr lang="en-US" b="0" baseline="0" dirty="0">
                          <a:solidFill>
                            <a:srgbClr val="FF0000"/>
                          </a:solidFill>
                        </a:rPr>
                        <a:t>.</a:t>
                      </a:r>
                      <a:endParaRPr lang="en-IN" b="0" dirty="0"/>
                    </a:p>
                  </a:txBody>
                  <a:tcPr>
                    <a:solidFill>
                      <a:schemeClr val="accent2"/>
                    </a:solidFill>
                  </a:tcPr>
                </a:tc>
                <a:extLst>
                  <a:ext uri="{0D108BD9-81ED-4DB2-BD59-A6C34878D82A}">
                    <a16:rowId xmlns:a16="http://schemas.microsoft.com/office/drawing/2014/main" xmlns="" val="1051329948"/>
                  </a:ext>
                </a:extLst>
              </a:tr>
            </a:tbl>
          </a:graphicData>
        </a:graphic>
      </p:graphicFrame>
      <p:pic>
        <p:nvPicPr>
          <p:cNvPr id="39" name="Picture 38"/>
          <p:cNvPicPr>
            <a:picLocks noChangeAspect="1"/>
          </p:cNvPicPr>
          <p:nvPr/>
        </p:nvPicPr>
        <p:blipFill>
          <a:blip r:embed="rId6"/>
          <a:stretch>
            <a:fillRect/>
          </a:stretch>
        </p:blipFill>
        <p:spPr>
          <a:xfrm>
            <a:off x="10528161" y="318878"/>
            <a:ext cx="1249788" cy="1298561"/>
          </a:xfrm>
          <a:prstGeom prst="rect">
            <a:avLst/>
          </a:prstGeom>
        </p:spPr>
      </p:pic>
    </p:spTree>
    <p:extLst>
      <p:ext uri="{BB962C8B-B14F-4D97-AF65-F5344CB8AC3E}">
        <p14:creationId xmlns:p14="http://schemas.microsoft.com/office/powerpoint/2010/main" val="38044369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E7E494A-E818-4FC3-92CA-89357DA13C65}" type="slidenum">
              <a:rPr lang="en-IN" smtClean="0"/>
              <a:pPr/>
              <a:t>36</a:t>
            </a:fld>
            <a:endParaRPr lang="en-IN"/>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15896" y="294921"/>
            <a:ext cx="4385187" cy="2562646"/>
          </a:xfrm>
          <a:prstGeom prst="snip2DiagRect">
            <a:avLst/>
          </a:prstGeom>
          <a:solidFill>
            <a:srgbClr val="FFFFFF">
              <a:shade val="85000"/>
            </a:srgbClr>
          </a:solidFill>
          <a:ln w="88900" cap="sq">
            <a:solidFill>
              <a:schemeClr val="accent2"/>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 name="Picture 14"/>
          <p:cNvPicPr>
            <a:picLocks noChangeAspect="1"/>
          </p:cNvPicPr>
          <p:nvPr/>
        </p:nvPicPr>
        <p:blipFill>
          <a:blip r:embed="rId3"/>
          <a:stretch>
            <a:fillRect/>
          </a:stretch>
        </p:blipFill>
        <p:spPr>
          <a:xfrm>
            <a:off x="5939025" y="3800672"/>
            <a:ext cx="4030884" cy="2533699"/>
          </a:xfrm>
          <a:prstGeom prst="snip2DiagRect">
            <a:avLst/>
          </a:prstGeom>
          <a:solidFill>
            <a:srgbClr val="FFFFFF">
              <a:shade val="85000"/>
            </a:srgbClr>
          </a:solidFill>
          <a:ln w="88900" cap="sq">
            <a:solidFill>
              <a:schemeClr val="accent2"/>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Picture 15"/>
          <p:cNvPicPr>
            <a:picLocks noChangeAspect="1"/>
          </p:cNvPicPr>
          <p:nvPr/>
        </p:nvPicPr>
        <p:blipFill>
          <a:blip r:embed="rId4"/>
          <a:stretch>
            <a:fillRect/>
          </a:stretch>
        </p:blipFill>
        <p:spPr>
          <a:xfrm>
            <a:off x="593972" y="3472859"/>
            <a:ext cx="4210792" cy="2998428"/>
          </a:xfrm>
          <a:prstGeom prst="rect">
            <a:avLst/>
          </a:prstGeom>
        </p:spPr>
      </p:pic>
      <p:graphicFrame>
        <p:nvGraphicFramePr>
          <p:cNvPr id="17" name="Table 16"/>
          <p:cNvGraphicFramePr>
            <a:graphicFrameLocks noGrp="1"/>
          </p:cNvGraphicFramePr>
          <p:nvPr>
            <p:extLst>
              <p:ext uri="{D42A27DB-BD31-4B8C-83A1-F6EECF244321}">
                <p14:modId xmlns:p14="http://schemas.microsoft.com/office/powerpoint/2010/main" val="608320291"/>
              </p:ext>
            </p:extLst>
          </p:nvPr>
        </p:nvGraphicFramePr>
        <p:xfrm>
          <a:off x="6322141" y="6406487"/>
          <a:ext cx="3755923" cy="370840"/>
        </p:xfrm>
        <a:graphic>
          <a:graphicData uri="http://schemas.openxmlformats.org/drawingml/2006/table">
            <a:tbl>
              <a:tblPr firstRow="1" bandRow="1">
                <a:tableStyleId>{5C22544A-7EE6-4342-B048-85BDC9FD1C3A}</a:tableStyleId>
              </a:tblPr>
              <a:tblGrid>
                <a:gridCol w="3755923">
                  <a:extLst>
                    <a:ext uri="{9D8B030D-6E8A-4147-A177-3AD203B41FA5}">
                      <a16:colId xmlns:a16="http://schemas.microsoft.com/office/drawing/2014/main" xmlns="" val="3746593114"/>
                    </a:ext>
                  </a:extLst>
                </a:gridCol>
              </a:tblGrid>
              <a:tr h="370840">
                <a:tc>
                  <a:txBody>
                    <a:bodyPr/>
                    <a:lstStyle/>
                    <a:p>
                      <a:pPr algn="ctr"/>
                      <a:r>
                        <a:rPr lang="en-US" b="0" dirty="0">
                          <a:solidFill>
                            <a:srgbClr val="FF0000"/>
                          </a:solidFill>
                        </a:rPr>
                        <a:t>Farewell celebration </a:t>
                      </a:r>
                      <a:endParaRPr lang="en-IN" b="0" dirty="0">
                        <a:solidFill>
                          <a:srgbClr val="FF0000"/>
                        </a:solidFill>
                      </a:endParaRPr>
                    </a:p>
                  </a:txBody>
                  <a:tcPr>
                    <a:solidFill>
                      <a:schemeClr val="accent2"/>
                    </a:solidFill>
                  </a:tcPr>
                </a:tc>
                <a:extLst>
                  <a:ext uri="{0D108BD9-81ED-4DB2-BD59-A6C34878D82A}">
                    <a16:rowId xmlns:a16="http://schemas.microsoft.com/office/drawing/2014/main" xmlns="" val="3018230760"/>
                  </a:ext>
                </a:extLst>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3053452026"/>
              </p:ext>
            </p:extLst>
          </p:nvPr>
        </p:nvGraphicFramePr>
        <p:xfrm>
          <a:off x="973394" y="6437080"/>
          <a:ext cx="3736258" cy="370840"/>
        </p:xfrm>
        <a:graphic>
          <a:graphicData uri="http://schemas.openxmlformats.org/drawingml/2006/table">
            <a:tbl>
              <a:tblPr firstRow="1" bandRow="1">
                <a:tableStyleId>{5C22544A-7EE6-4342-B048-85BDC9FD1C3A}</a:tableStyleId>
              </a:tblPr>
              <a:tblGrid>
                <a:gridCol w="3736258">
                  <a:extLst>
                    <a:ext uri="{9D8B030D-6E8A-4147-A177-3AD203B41FA5}">
                      <a16:colId xmlns:a16="http://schemas.microsoft.com/office/drawing/2014/main" xmlns="" val="4039525457"/>
                    </a:ext>
                  </a:extLst>
                </a:gridCol>
              </a:tblGrid>
              <a:tr h="370840">
                <a:tc>
                  <a:txBody>
                    <a:bodyPr/>
                    <a:lstStyle/>
                    <a:p>
                      <a:pPr algn="ctr"/>
                      <a:r>
                        <a:rPr lang="en-US" b="0" dirty="0">
                          <a:solidFill>
                            <a:srgbClr val="FF0000"/>
                          </a:solidFill>
                        </a:rPr>
                        <a:t>Teachers Day Celebration</a:t>
                      </a:r>
                      <a:endParaRPr lang="en-IN" b="0" dirty="0">
                        <a:solidFill>
                          <a:srgbClr val="FF0000"/>
                        </a:solidFill>
                      </a:endParaRPr>
                    </a:p>
                  </a:txBody>
                  <a:tcPr>
                    <a:solidFill>
                      <a:schemeClr val="accent2"/>
                    </a:solidFill>
                  </a:tcPr>
                </a:tc>
                <a:extLst>
                  <a:ext uri="{0D108BD9-81ED-4DB2-BD59-A6C34878D82A}">
                    <a16:rowId xmlns:a16="http://schemas.microsoft.com/office/drawing/2014/main" xmlns="" val="2083935467"/>
                  </a:ext>
                </a:extLst>
              </a:tr>
            </a:tbl>
          </a:graphicData>
        </a:graphic>
      </p:graphicFrame>
      <p:graphicFrame>
        <p:nvGraphicFramePr>
          <p:cNvPr id="19" name="Table 18"/>
          <p:cNvGraphicFramePr>
            <a:graphicFrameLocks noGrp="1"/>
          </p:cNvGraphicFramePr>
          <p:nvPr>
            <p:extLst>
              <p:ext uri="{D42A27DB-BD31-4B8C-83A1-F6EECF244321}">
                <p14:modId xmlns:p14="http://schemas.microsoft.com/office/powerpoint/2010/main" val="3287286693"/>
              </p:ext>
            </p:extLst>
          </p:nvPr>
        </p:nvGraphicFramePr>
        <p:xfrm>
          <a:off x="5830529" y="2929683"/>
          <a:ext cx="4139380" cy="640080"/>
        </p:xfrm>
        <a:graphic>
          <a:graphicData uri="http://schemas.openxmlformats.org/drawingml/2006/table">
            <a:tbl>
              <a:tblPr firstRow="1" bandRow="1">
                <a:tableStyleId>{5C22544A-7EE6-4342-B048-85BDC9FD1C3A}</a:tableStyleId>
              </a:tblPr>
              <a:tblGrid>
                <a:gridCol w="4139380">
                  <a:extLst>
                    <a:ext uri="{9D8B030D-6E8A-4147-A177-3AD203B41FA5}">
                      <a16:colId xmlns:a16="http://schemas.microsoft.com/office/drawing/2014/main" xmlns="" val="1138846674"/>
                    </a:ext>
                  </a:extLst>
                </a:gridCol>
              </a:tblGrid>
              <a:tr h="370840">
                <a:tc>
                  <a:txBody>
                    <a:bodyPr/>
                    <a:lstStyle/>
                    <a:p>
                      <a:pPr algn="ctr"/>
                      <a:r>
                        <a:rPr lang="en-US" b="0" dirty="0">
                          <a:solidFill>
                            <a:srgbClr val="FF0000"/>
                          </a:solidFill>
                        </a:rPr>
                        <a:t>Workshop on Interview skills </a:t>
                      </a:r>
                      <a:r>
                        <a:rPr lang="en-US" b="0" baseline="0" dirty="0">
                          <a:solidFill>
                            <a:srgbClr val="FF0000"/>
                          </a:solidFill>
                        </a:rPr>
                        <a:t>at Andhra University by Rubicon </a:t>
                      </a:r>
                      <a:endParaRPr lang="en-IN" b="0" dirty="0">
                        <a:solidFill>
                          <a:srgbClr val="FF0000"/>
                        </a:solidFill>
                      </a:endParaRPr>
                    </a:p>
                  </a:txBody>
                  <a:tcPr>
                    <a:solidFill>
                      <a:schemeClr val="accent2"/>
                    </a:solidFill>
                  </a:tcPr>
                </a:tc>
                <a:extLst>
                  <a:ext uri="{0D108BD9-81ED-4DB2-BD59-A6C34878D82A}">
                    <a16:rowId xmlns:a16="http://schemas.microsoft.com/office/drawing/2014/main" xmlns="" val="1346110587"/>
                  </a:ext>
                </a:extLst>
              </a:tr>
            </a:tbl>
          </a:graphicData>
        </a:graphic>
      </p:graphicFrame>
      <p:pic>
        <p:nvPicPr>
          <p:cNvPr id="21" name="Picture 20"/>
          <p:cNvPicPr>
            <a:picLocks noChangeAspect="1"/>
          </p:cNvPicPr>
          <p:nvPr/>
        </p:nvPicPr>
        <p:blipFill>
          <a:blip r:embed="rId5"/>
          <a:stretch>
            <a:fillRect/>
          </a:stretch>
        </p:blipFill>
        <p:spPr>
          <a:xfrm>
            <a:off x="10389286" y="262346"/>
            <a:ext cx="1249788" cy="1298561"/>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479085693"/>
              </p:ext>
            </p:extLst>
          </p:nvPr>
        </p:nvGraphicFramePr>
        <p:xfrm>
          <a:off x="857249" y="3136225"/>
          <a:ext cx="3337043" cy="370840"/>
        </p:xfrm>
        <a:graphic>
          <a:graphicData uri="http://schemas.openxmlformats.org/drawingml/2006/table">
            <a:tbl>
              <a:tblPr firstRow="1" bandRow="1">
                <a:tableStyleId>{5C22544A-7EE6-4342-B048-85BDC9FD1C3A}</a:tableStyleId>
              </a:tblPr>
              <a:tblGrid>
                <a:gridCol w="3337043">
                  <a:extLst>
                    <a:ext uri="{9D8B030D-6E8A-4147-A177-3AD203B41FA5}">
                      <a16:colId xmlns:a16="http://schemas.microsoft.com/office/drawing/2014/main" xmlns="" val="2231532177"/>
                    </a:ext>
                  </a:extLst>
                </a:gridCol>
              </a:tblGrid>
              <a:tr h="370840">
                <a:tc>
                  <a:txBody>
                    <a:bodyPr/>
                    <a:lstStyle/>
                    <a:p>
                      <a:pPr algn="ctr"/>
                      <a:r>
                        <a:rPr lang="en-US" b="0" dirty="0" err="1">
                          <a:solidFill>
                            <a:srgbClr val="FF0000"/>
                          </a:solidFill>
                        </a:rPr>
                        <a:t>Har</a:t>
                      </a:r>
                      <a:r>
                        <a:rPr lang="en-US" b="0" baseline="0" dirty="0">
                          <a:solidFill>
                            <a:srgbClr val="FF0000"/>
                          </a:solidFill>
                        </a:rPr>
                        <a:t> </a:t>
                      </a:r>
                      <a:r>
                        <a:rPr lang="en-US" b="0" baseline="0" dirty="0" err="1">
                          <a:solidFill>
                            <a:srgbClr val="FF0000"/>
                          </a:solidFill>
                        </a:rPr>
                        <a:t>Ghar</a:t>
                      </a:r>
                      <a:r>
                        <a:rPr lang="en-US" b="0" baseline="0" dirty="0">
                          <a:solidFill>
                            <a:srgbClr val="FF0000"/>
                          </a:solidFill>
                        </a:rPr>
                        <a:t> </a:t>
                      </a:r>
                      <a:r>
                        <a:rPr lang="en-US" b="0" baseline="0" dirty="0" err="1">
                          <a:solidFill>
                            <a:srgbClr val="FF0000"/>
                          </a:solidFill>
                        </a:rPr>
                        <a:t>Tiranga</a:t>
                      </a:r>
                      <a:endParaRPr lang="en-IN" b="0" dirty="0">
                        <a:solidFill>
                          <a:srgbClr val="FF0000"/>
                        </a:solidFill>
                      </a:endParaRPr>
                    </a:p>
                  </a:txBody>
                  <a:tcPr>
                    <a:solidFill>
                      <a:schemeClr val="accent2"/>
                    </a:solidFill>
                  </a:tcPr>
                </a:tc>
                <a:extLst>
                  <a:ext uri="{0D108BD9-81ED-4DB2-BD59-A6C34878D82A}">
                    <a16:rowId xmlns:a16="http://schemas.microsoft.com/office/drawing/2014/main" xmlns="" val="3087419054"/>
                  </a:ext>
                </a:extLst>
              </a:tr>
            </a:tbl>
          </a:graphicData>
        </a:graphic>
      </p:graphicFrame>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9783" y="206210"/>
            <a:ext cx="3804510" cy="2853382"/>
          </a:xfrm>
          <a:prstGeom prst="snip2DiagRect">
            <a:avLst/>
          </a:prstGeom>
          <a:solidFill>
            <a:srgbClr val="FFFFFF">
              <a:shade val="85000"/>
            </a:srgbClr>
          </a:solidFill>
          <a:ln w="88900" cap="sq">
            <a:solidFill>
              <a:schemeClr val="accent2"/>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50980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329058" cy="1507062"/>
          </a:xfrm>
        </p:spPr>
        <p:txBody>
          <a:bodyPr>
            <a:noAutofit/>
          </a:bodyPr>
          <a:lstStyle/>
          <a:p>
            <a:r>
              <a:rPr lang="en-US" sz="3200" b="1" dirty="0">
                <a:solidFill>
                  <a:schemeClr val="accent2"/>
                </a:solidFill>
                <a:latin typeface="Trebuchet MS" panose="020B0603020202020204" pitchFamily="34" charset="0"/>
                <a:cs typeface="Times New Roman" pitchFamily="18" charset="0"/>
              </a:rPr>
              <a:t>47</a:t>
            </a:r>
            <a:r>
              <a:rPr lang="en-US" sz="3200" b="1" baseline="30000" dirty="0">
                <a:solidFill>
                  <a:schemeClr val="accent2"/>
                </a:solidFill>
                <a:latin typeface="Trebuchet MS" panose="020B0603020202020204" pitchFamily="34" charset="0"/>
                <a:cs typeface="Times New Roman" pitchFamily="18" charset="0"/>
              </a:rPr>
              <a:t>th</a:t>
            </a:r>
            <a:r>
              <a:rPr lang="en-US" sz="3200" b="1" dirty="0">
                <a:solidFill>
                  <a:schemeClr val="accent2"/>
                </a:solidFill>
                <a:latin typeface="Trebuchet MS" panose="020B0603020202020204" pitchFamily="34" charset="0"/>
                <a:cs typeface="Times New Roman" pitchFamily="18" charset="0"/>
              </a:rPr>
              <a:t> Annual conference of Indian Society of Human Genetics (ISHG) &amp; Golden Jubilee celebrations of Department of Human Genetics (23-25 January, 2023)</a:t>
            </a:r>
            <a:r>
              <a:rPr lang="en-US" sz="3200" b="1" dirty="0">
                <a:solidFill>
                  <a:srgbClr val="FF0000"/>
                </a:solidFill>
                <a:latin typeface="Trebuchet MS" panose="020B0603020202020204" pitchFamily="34" charset="0"/>
                <a:cs typeface="Times New Roman" pitchFamily="18" charset="0"/>
              </a:rPr>
              <a:t/>
            </a:r>
            <a:br>
              <a:rPr lang="en-US" sz="3200" b="1" dirty="0">
                <a:solidFill>
                  <a:srgbClr val="FF0000"/>
                </a:solidFill>
                <a:latin typeface="Trebuchet MS" panose="020B0603020202020204" pitchFamily="34" charset="0"/>
                <a:cs typeface="Times New Roman" pitchFamily="18" charset="0"/>
              </a:rPr>
            </a:br>
            <a:endParaRPr lang="en-US" sz="3200" b="1" dirty="0">
              <a:latin typeface="Trebuchet MS" panose="020B0603020202020204" pitchFamily="34" charset="0"/>
              <a:cs typeface="Times New Roman" pitchFamily="18" charset="0"/>
            </a:endParaRPr>
          </a:p>
        </p:txBody>
      </p:sp>
      <p:sp>
        <p:nvSpPr>
          <p:cNvPr id="4" name="Slide Number Placeholder 3"/>
          <p:cNvSpPr>
            <a:spLocks noGrp="1"/>
          </p:cNvSpPr>
          <p:nvPr>
            <p:ph type="sldNum" sz="quarter" idx="12"/>
          </p:nvPr>
        </p:nvSpPr>
        <p:spPr/>
        <p:txBody>
          <a:bodyPr/>
          <a:lstStyle/>
          <a:p>
            <a:fld id="{3E7E494A-E818-4FC3-92CA-89357DA13C65}" type="slidenum">
              <a:rPr lang="en-IN" smtClean="0"/>
              <a:pPr/>
              <a:t>37</a:t>
            </a:fld>
            <a:endParaRPr lang="en-IN"/>
          </a:p>
        </p:txBody>
      </p:sp>
      <p:pic>
        <p:nvPicPr>
          <p:cNvPr id="1026" name="Picture 2" descr="D:\ISHG 2023\ISHG_Photos and Videos\genetics on 23-1-23\photos 1\TSR_7818.JPG"/>
          <p:cNvPicPr>
            <a:picLocks noChangeAspect="1" noChangeArrowheads="1"/>
          </p:cNvPicPr>
          <p:nvPr/>
        </p:nvPicPr>
        <p:blipFill>
          <a:blip r:embed="rId3" cstate="print"/>
          <a:srcRect/>
          <a:stretch>
            <a:fillRect/>
          </a:stretch>
        </p:blipFill>
        <p:spPr bwMode="auto">
          <a:xfrm>
            <a:off x="205560" y="2240171"/>
            <a:ext cx="3026740" cy="2020040"/>
          </a:xfrm>
          <a:prstGeom prst="rect">
            <a:avLst/>
          </a:prstGeom>
          <a:noFill/>
        </p:spPr>
      </p:pic>
      <p:pic>
        <p:nvPicPr>
          <p:cNvPr id="1027" name="Picture 3" descr="D:\ISHG 2023\ISHG_Photos and Videos\genetics on 23-1-23\photos 1\TSR_7891.JPG"/>
          <p:cNvPicPr>
            <a:picLocks noChangeAspect="1" noChangeArrowheads="1"/>
          </p:cNvPicPr>
          <p:nvPr/>
        </p:nvPicPr>
        <p:blipFill>
          <a:blip r:embed="rId4" cstate="print"/>
          <a:srcRect/>
          <a:stretch>
            <a:fillRect/>
          </a:stretch>
        </p:blipFill>
        <p:spPr bwMode="auto">
          <a:xfrm>
            <a:off x="3352710" y="2236303"/>
            <a:ext cx="3048092" cy="2034291"/>
          </a:xfrm>
          <a:prstGeom prst="rect">
            <a:avLst/>
          </a:prstGeom>
          <a:noFill/>
        </p:spPr>
      </p:pic>
      <p:pic>
        <p:nvPicPr>
          <p:cNvPr id="1028" name="Picture 4" descr="D:\ISHG 2023\ISHG_Photos and Videos\genetics on 23-1-23\photos 1\TSR_7943.JPG"/>
          <p:cNvPicPr>
            <a:picLocks noChangeAspect="1" noChangeArrowheads="1"/>
          </p:cNvPicPr>
          <p:nvPr/>
        </p:nvPicPr>
        <p:blipFill>
          <a:blip r:embed="rId5" cstate="print"/>
          <a:srcRect/>
          <a:stretch>
            <a:fillRect/>
          </a:stretch>
        </p:blipFill>
        <p:spPr bwMode="auto">
          <a:xfrm>
            <a:off x="6512663" y="2208319"/>
            <a:ext cx="3109803" cy="2075476"/>
          </a:xfrm>
          <a:prstGeom prst="rect">
            <a:avLst/>
          </a:prstGeom>
          <a:noFill/>
        </p:spPr>
      </p:pic>
      <p:pic>
        <p:nvPicPr>
          <p:cNvPr id="1029" name="Picture 5" descr="D:\ISHG 2023\ISHG_Photos and Videos\genetics on 23-1-23\photos 1\TSR_8209.JPG"/>
          <p:cNvPicPr>
            <a:picLocks noChangeAspect="1" noChangeArrowheads="1"/>
          </p:cNvPicPr>
          <p:nvPr/>
        </p:nvPicPr>
        <p:blipFill>
          <a:blip r:embed="rId6" cstate="print"/>
          <a:srcRect/>
          <a:stretch>
            <a:fillRect/>
          </a:stretch>
        </p:blipFill>
        <p:spPr bwMode="auto">
          <a:xfrm>
            <a:off x="230596" y="4484720"/>
            <a:ext cx="3001703" cy="2003331"/>
          </a:xfrm>
          <a:prstGeom prst="rect">
            <a:avLst/>
          </a:prstGeom>
          <a:noFill/>
        </p:spPr>
      </p:pic>
      <p:pic>
        <p:nvPicPr>
          <p:cNvPr id="1030" name="Picture 6" descr="D:\ISHG 2023\ISHG_Photos and Videos\genetics on 23-1-23\photos 1\TSR_8177.JPG"/>
          <p:cNvPicPr>
            <a:picLocks noChangeAspect="1" noChangeArrowheads="1"/>
          </p:cNvPicPr>
          <p:nvPr/>
        </p:nvPicPr>
        <p:blipFill>
          <a:blip r:embed="rId7" cstate="print"/>
          <a:srcRect/>
          <a:stretch>
            <a:fillRect/>
          </a:stretch>
        </p:blipFill>
        <p:spPr bwMode="auto">
          <a:xfrm>
            <a:off x="3349147" y="4490393"/>
            <a:ext cx="3052763" cy="2037407"/>
          </a:xfrm>
          <a:prstGeom prst="rect">
            <a:avLst/>
          </a:prstGeom>
          <a:noFill/>
        </p:spPr>
      </p:pic>
      <p:pic>
        <p:nvPicPr>
          <p:cNvPr id="1031" name="Picture 7" descr="D:\ISHG 2023\ISHG_Photos and Videos\genetics on 23-1-23\photos 1\TSR_8000.JPG"/>
          <p:cNvPicPr>
            <a:picLocks noChangeAspect="1" noChangeArrowheads="1"/>
          </p:cNvPicPr>
          <p:nvPr/>
        </p:nvPicPr>
        <p:blipFill>
          <a:blip r:embed="rId8" cstate="print"/>
          <a:srcRect/>
          <a:stretch>
            <a:fillRect/>
          </a:stretch>
        </p:blipFill>
        <p:spPr bwMode="auto">
          <a:xfrm>
            <a:off x="6521930" y="4484773"/>
            <a:ext cx="3100539" cy="2069293"/>
          </a:xfrm>
          <a:prstGeom prst="rect">
            <a:avLst/>
          </a:prstGeom>
          <a:noFill/>
        </p:spPr>
      </p:pic>
      <p:pic>
        <p:nvPicPr>
          <p:cNvPr id="10" name="Picture 2">
            <a:extLst>
              <a:ext uri="{FF2B5EF4-FFF2-40B4-BE49-F238E27FC236}">
                <a16:creationId xmlns:a16="http://schemas.microsoft.com/office/drawing/2014/main" xmlns="" id="{E800F761-D405-7E0E-360C-2A229242DAB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726081" y="215997"/>
            <a:ext cx="1255362" cy="12980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4325" y="781050"/>
            <a:ext cx="8991600" cy="5162549"/>
          </a:xfrm>
        </p:spPr>
        <p:txBody>
          <a:bodyPr>
            <a:normAutofit fontScale="70000" lnSpcReduction="20000"/>
          </a:bodyPr>
          <a:lstStyle/>
          <a:p>
            <a:pPr marL="0" indent="0">
              <a:buNone/>
            </a:pPr>
            <a:r>
              <a:rPr lang="en-US" sz="5100" b="1" dirty="0">
                <a:solidFill>
                  <a:schemeClr val="accent1"/>
                </a:solidFill>
              </a:rPr>
              <a:t>Awards/Prize for outstanding students</a:t>
            </a:r>
          </a:p>
          <a:p>
            <a:pPr marL="0" indent="0">
              <a:buNone/>
            </a:pPr>
            <a:endParaRPr lang="en-US" sz="2400" b="1" dirty="0">
              <a:solidFill>
                <a:schemeClr val="accent1"/>
              </a:solidFill>
            </a:endParaRPr>
          </a:p>
          <a:p>
            <a:pPr marL="457200" indent="-457200">
              <a:buFont typeface="Wingdings 3" charset="2"/>
              <a:buAutoNum type="arabicPeriod"/>
            </a:pPr>
            <a:r>
              <a:rPr lang="en-US" sz="3400" dirty="0">
                <a:solidFill>
                  <a:schemeClr val="tx1"/>
                </a:solidFill>
                <a:latin typeface="Times New Roman" panose="02020603050405020304" pitchFamily="18" charset="0"/>
                <a:cs typeface="Times New Roman" panose="02020603050405020304" pitchFamily="18" charset="0"/>
              </a:rPr>
              <a:t>Decennial Celebrations Prize</a:t>
            </a:r>
          </a:p>
          <a:p>
            <a:pPr marL="457200" indent="-457200">
              <a:buAutoNum type="arabicPeriod"/>
            </a:pPr>
            <a:r>
              <a:rPr lang="en-US" sz="3400" dirty="0">
                <a:solidFill>
                  <a:schemeClr val="tx1"/>
                </a:solidFill>
                <a:latin typeface="Times New Roman" panose="02020603050405020304" pitchFamily="18" charset="0"/>
                <a:cs typeface="Times New Roman" panose="02020603050405020304" pitchFamily="18" charset="0"/>
              </a:rPr>
              <a:t>Prof. Suresh Alahari Gold Medal</a:t>
            </a:r>
          </a:p>
          <a:p>
            <a:pPr marL="0" indent="0">
              <a:buNone/>
            </a:pPr>
            <a:endParaRPr lang="en-US" sz="3400" dirty="0">
              <a:solidFill>
                <a:schemeClr val="tx1"/>
              </a:solidFill>
              <a:latin typeface="Times New Roman" panose="02020603050405020304" pitchFamily="18" charset="0"/>
              <a:cs typeface="Times New Roman" panose="02020603050405020304" pitchFamily="18" charset="0"/>
            </a:endParaRPr>
          </a:p>
          <a:p>
            <a:pPr marL="457200" indent="-457200">
              <a:buAutoNum type="arabicPeriod"/>
            </a:pPr>
            <a:endParaRPr lang="en-US" sz="2400" b="1" dirty="0">
              <a:solidFill>
                <a:schemeClr val="accent1"/>
              </a:solidFill>
            </a:endParaRPr>
          </a:p>
          <a:p>
            <a:pPr marL="0" indent="0">
              <a:buNone/>
            </a:pPr>
            <a:r>
              <a:rPr lang="en-US" sz="4600" b="1" dirty="0">
                <a:solidFill>
                  <a:schemeClr val="accent1"/>
                </a:solidFill>
              </a:rPr>
              <a:t>Few Initiatives</a:t>
            </a:r>
          </a:p>
          <a:p>
            <a:pPr marL="457200" lvl="0" indent="-457200">
              <a:buClr>
                <a:srgbClr val="3494BA"/>
              </a:buClr>
              <a:buFont typeface="Wingdings 3" charset="2"/>
              <a:buAutoNum type="arabicPeriod"/>
            </a:pPr>
            <a:r>
              <a:rPr lang="en-US" sz="3400" dirty="0">
                <a:solidFill>
                  <a:prstClr val="black"/>
                </a:solidFill>
                <a:latin typeface="Times New Roman" pitchFamily="18" charset="0"/>
                <a:cs typeface="Times New Roman" pitchFamily="18" charset="0"/>
              </a:rPr>
              <a:t>Incorporation of courses which impart professional ethics and enhanced employability skills in new syllabus (effective from 2023-2024). </a:t>
            </a:r>
          </a:p>
          <a:p>
            <a:pPr marL="457200" lvl="0" indent="-457200">
              <a:buClr>
                <a:srgbClr val="3494BA"/>
              </a:buClr>
              <a:buFont typeface="Wingdings 3" charset="2"/>
              <a:buAutoNum type="arabicPeriod"/>
            </a:pPr>
            <a:endParaRPr lang="en-US" sz="3400" dirty="0">
              <a:solidFill>
                <a:prstClr val="black"/>
              </a:solidFill>
              <a:latin typeface="Times New Roman" pitchFamily="18" charset="0"/>
              <a:cs typeface="Times New Roman" pitchFamily="18" charset="0"/>
            </a:endParaRPr>
          </a:p>
          <a:p>
            <a:pPr marL="457200" lvl="0" indent="-457200">
              <a:buClr>
                <a:srgbClr val="3494BA"/>
              </a:buClr>
              <a:buFont typeface="Wingdings 3" charset="2"/>
              <a:buAutoNum type="arabicPeriod"/>
            </a:pPr>
            <a:r>
              <a:rPr lang="en-US" sz="3400" dirty="0">
                <a:solidFill>
                  <a:prstClr val="black"/>
                </a:solidFill>
                <a:latin typeface="Times New Roman" pitchFamily="18" charset="0"/>
                <a:cs typeface="Times New Roman" pitchFamily="18" charset="0"/>
              </a:rPr>
              <a:t>Organizing coaching classes to students for national eligibility Tests (NET) like, CSIR-UGC NET, DBT BET, ICMR JRF. </a:t>
            </a:r>
          </a:p>
          <a:p>
            <a:pPr marL="0" indent="0">
              <a:buNone/>
            </a:pPr>
            <a:endParaRPr lang="en-US" sz="3200" b="1" dirty="0">
              <a:solidFill>
                <a:schemeClr val="accent1"/>
              </a:solidFill>
            </a:endParaRPr>
          </a:p>
          <a:p>
            <a:pPr marL="0" indent="0">
              <a:buNone/>
            </a:pPr>
            <a:endParaRPr lang="en-US" sz="3200" b="1" dirty="0">
              <a:solidFill>
                <a:schemeClr val="accent1"/>
              </a:solidFill>
            </a:endParaRPr>
          </a:p>
        </p:txBody>
      </p:sp>
      <p:sp>
        <p:nvSpPr>
          <p:cNvPr id="4" name="Slide Number Placeholder 3"/>
          <p:cNvSpPr>
            <a:spLocks noGrp="1"/>
          </p:cNvSpPr>
          <p:nvPr>
            <p:ph type="sldNum" sz="quarter" idx="12"/>
          </p:nvPr>
        </p:nvSpPr>
        <p:spPr/>
        <p:txBody>
          <a:bodyPr/>
          <a:lstStyle/>
          <a:p>
            <a:fld id="{3E7E494A-E818-4FC3-92CA-89357DA13C65}" type="slidenum">
              <a:rPr lang="en-IN" smtClean="0"/>
              <a:pPr/>
              <a:t>38</a:t>
            </a:fld>
            <a:endParaRPr lang="en-IN"/>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72539" y="1422676"/>
            <a:ext cx="1399761" cy="1399761"/>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6" name="Picture 2">
            <a:extLst>
              <a:ext uri="{FF2B5EF4-FFF2-40B4-BE49-F238E27FC236}">
                <a16:creationId xmlns:a16="http://schemas.microsoft.com/office/drawing/2014/main" xmlns="" id="{E800F761-D405-7E0E-360C-2A229242DAB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26081" y="215997"/>
            <a:ext cx="1255362" cy="1298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33027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7CB66B-84E3-9AFC-7FF8-7A7D37F1DE8C}"/>
              </a:ext>
            </a:extLst>
          </p:cNvPr>
          <p:cNvSpPr>
            <a:spLocks noGrp="1"/>
          </p:cNvSpPr>
          <p:nvPr>
            <p:ph type="title"/>
          </p:nvPr>
        </p:nvSpPr>
        <p:spPr>
          <a:xfrm>
            <a:off x="677334" y="209550"/>
            <a:ext cx="8596668" cy="1720850"/>
          </a:xfrm>
        </p:spPr>
        <p:txBody>
          <a:bodyPr/>
          <a:lstStyle/>
          <a:p>
            <a:r>
              <a:rPr lang="en-US" dirty="0"/>
              <a:t>Future plans </a:t>
            </a:r>
            <a:endParaRPr lang="en-IN" dirty="0"/>
          </a:p>
        </p:txBody>
      </p:sp>
      <p:sp>
        <p:nvSpPr>
          <p:cNvPr id="3" name="Content Placeholder 2">
            <a:extLst>
              <a:ext uri="{FF2B5EF4-FFF2-40B4-BE49-F238E27FC236}">
                <a16:creationId xmlns:a16="http://schemas.microsoft.com/office/drawing/2014/main" xmlns="" id="{3B565957-6C9B-D935-0B6A-F825394F9C3C}"/>
              </a:ext>
            </a:extLst>
          </p:cNvPr>
          <p:cNvSpPr>
            <a:spLocks noGrp="1"/>
          </p:cNvSpPr>
          <p:nvPr>
            <p:ph idx="1"/>
          </p:nvPr>
        </p:nvSpPr>
        <p:spPr>
          <a:xfrm>
            <a:off x="342900" y="962025"/>
            <a:ext cx="9220200" cy="5444463"/>
          </a:xfrm>
        </p:spPr>
        <p:txBody>
          <a:bodyPr>
            <a:noAutofit/>
          </a:bodyPr>
          <a:lstStyle/>
          <a:p>
            <a:r>
              <a:rPr lang="en-IN" dirty="0">
                <a:effectLst/>
                <a:latin typeface="Times New Roman" panose="02020603050405020304" pitchFamily="18" charset="0"/>
                <a:ea typeface="Calibri" panose="020F0502020204030204" pitchFamily="34" charset="0"/>
              </a:rPr>
              <a:t>In alignment with our vision and mission, we have ambitious future plans to further our impact on genetics education, research, and community healthcare</a:t>
            </a:r>
          </a:p>
          <a:p>
            <a:pPr marL="342900" marR="0" lvl="0" indent="-342900">
              <a:lnSpc>
                <a:spcPct val="107000"/>
              </a:lnSpc>
              <a:spcBef>
                <a:spcPts val="0"/>
              </a:spcBef>
              <a:spcAft>
                <a:spcPts val="800"/>
              </a:spcAft>
              <a:buFont typeface="+mj-lt"/>
              <a:buAutoNum type="arabicPeriod"/>
              <a:tabLst>
                <a:tab pos="457200" algn="l"/>
              </a:tabLst>
            </a:pPr>
            <a:r>
              <a:rPr lang="en-IN" b="1" kern="100" dirty="0">
                <a:effectLst/>
                <a:latin typeface="Times New Roman" panose="02020603050405020304" pitchFamily="18" charset="0"/>
                <a:ea typeface="Calibri" panose="020F0502020204030204" pitchFamily="34" charset="0"/>
                <a:cs typeface="Times New Roman" panose="02020603050405020304" pitchFamily="18" charset="0"/>
              </a:rPr>
              <a:t>Expanded Educational Programs:</a:t>
            </a:r>
            <a:r>
              <a:rPr lang="en-IN" kern="100" dirty="0">
                <a:effectLst/>
                <a:latin typeface="Times New Roman" panose="02020603050405020304" pitchFamily="18" charset="0"/>
                <a:ea typeface="Calibri" panose="020F0502020204030204" pitchFamily="34" charset="0"/>
                <a:cs typeface="Times New Roman" panose="02020603050405020304" pitchFamily="18" charset="0"/>
              </a:rPr>
              <a:t> We will develop and expand our genetics curriculum, offering a wider range of educational programs to cater to students at various levels. </a:t>
            </a:r>
          </a:p>
          <a:p>
            <a:pPr>
              <a:lnSpc>
                <a:spcPct val="107000"/>
              </a:lnSpc>
              <a:spcBef>
                <a:spcPts val="0"/>
              </a:spcBef>
              <a:spcAft>
                <a:spcPts val="800"/>
              </a:spcAft>
              <a:buFont typeface="+mj-lt"/>
              <a:buAutoNum type="arabicPeriod"/>
              <a:tabLst>
                <a:tab pos="457200" algn="l"/>
              </a:tabLst>
            </a:pPr>
            <a:r>
              <a:rPr lang="en-IN" b="1" dirty="0">
                <a:latin typeface="Times New Roman" panose="02020603050405020304" pitchFamily="18" charset="0"/>
                <a:ea typeface="Calibri" panose="020F0502020204030204" pitchFamily="34" charset="0"/>
              </a:rPr>
              <a:t>Genetic Knowledge Dissemination:</a:t>
            </a:r>
            <a:r>
              <a:rPr lang="en-IN" dirty="0">
                <a:latin typeface="Times New Roman" panose="02020603050405020304" pitchFamily="18" charset="0"/>
                <a:ea typeface="Calibri" panose="020F0502020204030204" pitchFamily="34" charset="0"/>
              </a:rPr>
              <a:t> We will continue to engage in public outreach and education by organizing genetic awareness campaigns, seminars, and conferences. </a:t>
            </a:r>
            <a:endParaRPr lang="en-IN" kern="1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ts val="0"/>
              </a:spcBef>
              <a:spcAft>
                <a:spcPts val="800"/>
              </a:spcAft>
              <a:buFont typeface="+mj-lt"/>
              <a:buAutoNum type="arabicPeriod"/>
              <a:tabLst>
                <a:tab pos="457200" algn="l"/>
              </a:tabLst>
            </a:pPr>
            <a:r>
              <a:rPr lang="en-IN" b="1" kern="100" dirty="0">
                <a:latin typeface="Times New Roman" panose="02020603050405020304" pitchFamily="18" charset="0"/>
                <a:ea typeface="Calibri" panose="020F0502020204030204" pitchFamily="34" charset="0"/>
                <a:cs typeface="Times New Roman" panose="02020603050405020304" pitchFamily="18" charset="0"/>
              </a:rPr>
              <a:t>Technology and Infrastructure Upgrades:</a:t>
            </a:r>
            <a:r>
              <a:rPr lang="en-IN" kern="100" dirty="0">
                <a:latin typeface="Times New Roman" panose="02020603050405020304" pitchFamily="18" charset="0"/>
                <a:ea typeface="Calibri" panose="020F0502020204030204" pitchFamily="34" charset="0"/>
                <a:cs typeface="Times New Roman" panose="02020603050405020304" pitchFamily="18" charset="0"/>
              </a:rPr>
              <a:t> We will invest in state-of-the-art genetic analysis equipment and infrastructure, ensuring that our students and researchers have access to the latest tools and technologies to push the boundaries of genetic research.</a:t>
            </a:r>
          </a:p>
          <a:p>
            <a:pPr marL="342900" marR="0" lvl="0" indent="-342900">
              <a:lnSpc>
                <a:spcPct val="107000"/>
              </a:lnSpc>
              <a:spcBef>
                <a:spcPts val="0"/>
              </a:spcBef>
              <a:spcAft>
                <a:spcPts val="800"/>
              </a:spcAft>
              <a:buFont typeface="+mj-lt"/>
              <a:buAutoNum type="arabicPeriod"/>
              <a:tabLst>
                <a:tab pos="457200" algn="l"/>
              </a:tabLst>
            </a:pPr>
            <a:r>
              <a:rPr lang="en-IN" b="1" kern="100" dirty="0">
                <a:effectLst/>
                <a:latin typeface="Times New Roman" panose="02020603050405020304" pitchFamily="18" charset="0"/>
                <a:ea typeface="Calibri" panose="020F0502020204030204" pitchFamily="34" charset="0"/>
                <a:cs typeface="Times New Roman" panose="02020603050405020304" pitchFamily="18" charset="0"/>
              </a:rPr>
              <a:t>Community Genetic Clinics:</a:t>
            </a:r>
            <a:r>
              <a:rPr lang="en-IN" kern="100" dirty="0">
                <a:effectLst/>
                <a:latin typeface="Times New Roman" panose="02020603050405020304" pitchFamily="18" charset="0"/>
                <a:ea typeface="Calibri" panose="020F0502020204030204" pitchFamily="34" charset="0"/>
                <a:cs typeface="Times New Roman" panose="02020603050405020304" pitchFamily="18" charset="0"/>
              </a:rPr>
              <a:t> We aim to establish community genetic clinics in underserved areas, to bridge the gap in healthcare disparities and </a:t>
            </a:r>
            <a:r>
              <a:rPr lang="en-IN" kern="100" dirty="0">
                <a:latin typeface="Times New Roman" panose="02020603050405020304" pitchFamily="18" charset="0"/>
                <a:ea typeface="Calibri" panose="020F0502020204030204" pitchFamily="34" charset="0"/>
                <a:cs typeface="Times New Roman" panose="02020603050405020304" pitchFamily="18" charset="0"/>
              </a:rPr>
              <a:t>to </a:t>
            </a:r>
            <a:r>
              <a:rPr lang="en-IN" kern="100" dirty="0">
                <a:effectLst/>
                <a:latin typeface="Times New Roman" panose="02020603050405020304" pitchFamily="18" charset="0"/>
                <a:ea typeface="Calibri" panose="020F0502020204030204" pitchFamily="34" charset="0"/>
                <a:cs typeface="Times New Roman" panose="02020603050405020304" pitchFamily="18" charset="0"/>
              </a:rPr>
              <a:t>ensure equitable access to genetic healthcare services.</a:t>
            </a:r>
          </a:p>
          <a:p>
            <a:pPr marL="0" indent="0">
              <a:lnSpc>
                <a:spcPct val="107000"/>
              </a:lnSpc>
              <a:spcBef>
                <a:spcPts val="0"/>
              </a:spcBef>
              <a:spcAft>
                <a:spcPts val="800"/>
              </a:spcAft>
              <a:buNone/>
              <a:tabLst>
                <a:tab pos="457200" algn="l"/>
              </a:tabLst>
            </a:pPr>
            <a:r>
              <a:rPr lang="en-US" sz="1800" dirty="0">
                <a:solidFill>
                  <a:schemeClr val="tx1"/>
                </a:solidFill>
                <a:latin typeface="Times New Roman" panose="02020603050405020304" pitchFamily="18" charset="0"/>
                <a:cs typeface="Times New Roman" panose="02020603050405020304" pitchFamily="18" charset="0"/>
              </a:rPr>
              <a:t>By continuously striving for excellence</a:t>
            </a:r>
            <a:r>
              <a:rPr lang="en-US" dirty="0">
                <a:solidFill>
                  <a:schemeClr val="tx1"/>
                </a:solidFill>
                <a:latin typeface="Times New Roman" panose="02020603050405020304" pitchFamily="18" charset="0"/>
                <a:cs typeface="Times New Roman" panose="02020603050405020304" pitchFamily="18" charset="0"/>
              </a:rPr>
              <a:t>, expanding our educational programs and nurturing </a:t>
            </a:r>
            <a:r>
              <a:rPr lang="en-US" sz="1800" dirty="0">
                <a:solidFill>
                  <a:schemeClr val="tx1"/>
                </a:solidFill>
                <a:latin typeface="Times New Roman" panose="02020603050405020304" pitchFamily="18" charset="0"/>
                <a:cs typeface="Times New Roman" panose="02020603050405020304" pitchFamily="18" charset="0"/>
              </a:rPr>
              <a:t>collaborations,  we are confident that our Department will play a pivotal role in revolutionizing genetic healthcare and improving the lives of countless individuals in our community and beyond.</a:t>
            </a:r>
          </a:p>
          <a:p>
            <a:pPr marL="342900" marR="0" lvl="0" indent="-342900">
              <a:lnSpc>
                <a:spcPct val="107000"/>
              </a:lnSpc>
              <a:spcBef>
                <a:spcPts val="0"/>
              </a:spcBef>
              <a:spcAft>
                <a:spcPts val="800"/>
              </a:spcAft>
              <a:buFont typeface="+mj-lt"/>
              <a:buAutoNum type="arabicPeriod"/>
              <a:tabLst>
                <a:tab pos="457200" algn="l"/>
              </a:tabLst>
            </a:pPr>
            <a:endParaRPr lang="en-IN"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tabLst>
                <a:tab pos="457200" algn="l"/>
              </a:tabLst>
            </a:pPr>
            <a:endParaRPr lang="en-IN" sz="1600" kern="1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IN" sz="1600" dirty="0">
              <a:effectLst/>
              <a:latin typeface="Times New Roman" panose="02020603050405020304" pitchFamily="18" charset="0"/>
              <a:ea typeface="Calibri" panose="020F0502020204030204" pitchFamily="34" charset="0"/>
            </a:endParaRPr>
          </a:p>
          <a:p>
            <a:endParaRPr lang="en-US" sz="1600" dirty="0"/>
          </a:p>
          <a:p>
            <a:endParaRPr lang="en-IN" sz="1600" dirty="0"/>
          </a:p>
          <a:p>
            <a:endParaRPr lang="en-IN" sz="1600" dirty="0"/>
          </a:p>
          <a:p>
            <a:endParaRPr lang="en-IN" sz="1600" dirty="0"/>
          </a:p>
          <a:p>
            <a:endParaRPr lang="en-IN" sz="1600" dirty="0"/>
          </a:p>
          <a:p>
            <a:endParaRPr lang="en-IN" sz="1600" dirty="0"/>
          </a:p>
        </p:txBody>
      </p:sp>
      <p:sp>
        <p:nvSpPr>
          <p:cNvPr id="4" name="Slide Number Placeholder 3">
            <a:extLst>
              <a:ext uri="{FF2B5EF4-FFF2-40B4-BE49-F238E27FC236}">
                <a16:creationId xmlns:a16="http://schemas.microsoft.com/office/drawing/2014/main" xmlns="" id="{44F5CF76-71FC-B365-8A74-941308059CF6}"/>
              </a:ext>
            </a:extLst>
          </p:cNvPr>
          <p:cNvSpPr>
            <a:spLocks noGrp="1"/>
          </p:cNvSpPr>
          <p:nvPr>
            <p:ph type="sldNum" sz="quarter" idx="12"/>
          </p:nvPr>
        </p:nvSpPr>
        <p:spPr/>
        <p:txBody>
          <a:bodyPr/>
          <a:lstStyle/>
          <a:p>
            <a:fld id="{3E7E494A-E818-4FC3-92CA-89357DA13C65}" type="slidenum">
              <a:rPr lang="en-IN" smtClean="0"/>
              <a:pPr/>
              <a:t>39</a:t>
            </a:fld>
            <a:endParaRPr lang="en-IN"/>
          </a:p>
        </p:txBody>
      </p:sp>
    </p:spTree>
    <p:extLst>
      <p:ext uri="{BB962C8B-B14F-4D97-AF65-F5344CB8AC3E}">
        <p14:creationId xmlns:p14="http://schemas.microsoft.com/office/powerpoint/2010/main" val="30583136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6903" y="101600"/>
            <a:ext cx="8596668" cy="1320800"/>
          </a:xfrm>
        </p:spPr>
        <p:txBody>
          <a:bodyPr>
            <a:normAutofit/>
          </a:bodyPr>
          <a:lstStyle/>
          <a:p>
            <a:pPr algn="ctr"/>
            <a:r>
              <a:rPr lang="en-US" sz="3200" b="1" dirty="0">
                <a:latin typeface="Trebuchet MS" panose="020B0603020202020204" pitchFamily="34" charset="0"/>
                <a:cs typeface="Times New Roman" panose="02020603050405020304" pitchFamily="18" charset="0"/>
              </a:rPr>
              <a:t>Completed</a:t>
            </a:r>
            <a:r>
              <a:rPr lang="en-US" sz="3200" b="1" dirty="0">
                <a:latin typeface="Times New Roman" panose="02020603050405020304" pitchFamily="18" charset="0"/>
                <a:cs typeface="Times New Roman" panose="02020603050405020304" pitchFamily="18" charset="0"/>
              </a:rPr>
              <a:t> </a:t>
            </a:r>
            <a:r>
              <a:rPr lang="en-US" sz="3200" b="1" dirty="0">
                <a:latin typeface="Trebuchet MS" panose="020B0603020202020204" pitchFamily="34" charset="0"/>
                <a:cs typeface="Times New Roman" panose="02020603050405020304" pitchFamily="18" charset="0"/>
              </a:rPr>
              <a:t>Projects</a:t>
            </a:r>
            <a:endParaRPr lang="en-IN" sz="3200" b="1" dirty="0">
              <a:latin typeface="Trebuchet MS" panose="020B0603020202020204" pitchFamily="34" charset="0"/>
              <a:cs typeface="Times New Roman" panose="02020603050405020304" pitchFamily="18" charset="0"/>
            </a:endParaRPr>
          </a:p>
        </p:txBody>
      </p:sp>
      <p:sp>
        <p:nvSpPr>
          <p:cNvPr id="3" name="Content Placeholder 2"/>
          <p:cNvSpPr>
            <a:spLocks noGrp="1"/>
          </p:cNvSpPr>
          <p:nvPr>
            <p:ph idx="1"/>
          </p:nvPr>
        </p:nvSpPr>
        <p:spPr>
          <a:xfrm>
            <a:off x="319315" y="957944"/>
            <a:ext cx="9289143" cy="4227076"/>
          </a:xfrm>
        </p:spPr>
        <p:txBody>
          <a:bodyPr>
            <a:normAutofit/>
          </a:bodyPr>
          <a:lstStyle/>
          <a:p>
            <a:pPr algn="just"/>
            <a:r>
              <a:rPr lang="en-IN" sz="2400" dirty="0">
                <a:latin typeface="Times New Roman" pitchFamily="18" charset="0"/>
                <a:cs typeface="Times New Roman" pitchFamily="18" charset="0"/>
              </a:rPr>
              <a:t>Taskforce Project, “Improving the Capacity of Health System and Community for </a:t>
            </a:r>
            <a:r>
              <a:rPr lang="en-IN" sz="2400" b="1" dirty="0">
                <a:latin typeface="Times New Roman" pitchFamily="18" charset="0"/>
                <a:cs typeface="Times New Roman" pitchFamily="18" charset="0"/>
              </a:rPr>
              <a:t>Sickle Cell Disease Screening and Management</a:t>
            </a:r>
            <a:r>
              <a:rPr lang="en-IN" sz="2400" dirty="0">
                <a:latin typeface="Times New Roman" pitchFamily="18" charset="0"/>
                <a:cs typeface="Times New Roman" pitchFamily="18" charset="0"/>
              </a:rPr>
              <a:t>: An Intervention Study in Visakhapatnam District, Andhra Pradesh.</a:t>
            </a:r>
          </a:p>
          <a:p>
            <a:r>
              <a:rPr lang="en-IN" sz="2400" b="1" dirty="0">
                <a:latin typeface="Times New Roman" pitchFamily="18" charset="0"/>
                <a:cs typeface="Times New Roman" pitchFamily="18" charset="0"/>
              </a:rPr>
              <a:t>80 Lakhs</a:t>
            </a:r>
            <a:r>
              <a:rPr lang="en-IN" sz="2400" dirty="0">
                <a:latin typeface="Times New Roman" pitchFamily="18" charset="0"/>
                <a:cs typeface="Times New Roman" pitchFamily="18" charset="0"/>
              </a:rPr>
              <a:t>, Funded by </a:t>
            </a:r>
            <a:r>
              <a:rPr lang="en-IN" sz="2400" b="1" dirty="0">
                <a:latin typeface="Times New Roman" pitchFamily="18" charset="0"/>
                <a:cs typeface="Times New Roman" pitchFamily="18" charset="0"/>
              </a:rPr>
              <a:t>ICMR</a:t>
            </a:r>
            <a:r>
              <a:rPr lang="en-IN" sz="2400" dirty="0">
                <a:latin typeface="Times New Roman" pitchFamily="18" charset="0"/>
                <a:cs typeface="Times New Roman" pitchFamily="18" charset="0"/>
              </a:rPr>
              <a:t>, New Delhi.</a:t>
            </a:r>
          </a:p>
        </p:txBody>
      </p:sp>
      <p:sp>
        <p:nvSpPr>
          <p:cNvPr id="4" name="Slide Number Placeholder 3"/>
          <p:cNvSpPr>
            <a:spLocks noGrp="1"/>
          </p:cNvSpPr>
          <p:nvPr>
            <p:ph type="sldNum" sz="quarter" idx="12"/>
          </p:nvPr>
        </p:nvSpPr>
        <p:spPr/>
        <p:txBody>
          <a:bodyPr/>
          <a:lstStyle/>
          <a:p>
            <a:fld id="{3E7E494A-E818-4FC3-92CA-89357DA13C65}" type="slidenum">
              <a:rPr lang="en-IN" smtClean="0"/>
              <a:pPr/>
              <a:t>4</a:t>
            </a:fld>
            <a:endParaRPr lang="en-IN"/>
          </a:p>
        </p:txBody>
      </p:sp>
      <p:pic>
        <p:nvPicPr>
          <p:cNvPr id="7" name="Picture 6" descr="WhatsApp Image 2023-10-25 at 1.27.45 PM.jpeg"/>
          <p:cNvPicPr>
            <a:picLocks noChangeAspect="1"/>
          </p:cNvPicPr>
          <p:nvPr/>
        </p:nvPicPr>
        <p:blipFill>
          <a:blip r:embed="rId2"/>
          <a:stretch>
            <a:fillRect/>
          </a:stretch>
        </p:blipFill>
        <p:spPr>
          <a:xfrm>
            <a:off x="649516" y="3526971"/>
            <a:ext cx="4006636" cy="2253733"/>
          </a:xfrm>
          <a:prstGeom prst="rect">
            <a:avLst/>
          </a:prstGeom>
        </p:spPr>
      </p:pic>
      <p:pic>
        <p:nvPicPr>
          <p:cNvPr id="8" name="Picture 7" descr="WhatsApp Image 2023-10-25 at 1.13.11 PM.jpeg"/>
          <p:cNvPicPr>
            <a:picLocks noChangeAspect="1"/>
          </p:cNvPicPr>
          <p:nvPr/>
        </p:nvPicPr>
        <p:blipFill>
          <a:blip r:embed="rId3"/>
          <a:stretch>
            <a:fillRect/>
          </a:stretch>
        </p:blipFill>
        <p:spPr>
          <a:xfrm>
            <a:off x="5269327" y="3526971"/>
            <a:ext cx="3968521" cy="2336689"/>
          </a:xfrm>
          <a:prstGeom prst="rect">
            <a:avLst/>
          </a:prstGeom>
        </p:spPr>
      </p:pic>
      <p:sp>
        <p:nvSpPr>
          <p:cNvPr id="5" name="TextBox 4"/>
          <p:cNvSpPr txBox="1"/>
          <p:nvPr/>
        </p:nvSpPr>
        <p:spPr>
          <a:xfrm>
            <a:off x="756903" y="5921829"/>
            <a:ext cx="3791858" cy="369332"/>
          </a:xfrm>
          <a:prstGeom prst="rect">
            <a:avLst/>
          </a:prstGeom>
          <a:noFill/>
        </p:spPr>
        <p:txBody>
          <a:bodyPr wrap="square" rtlCol="0">
            <a:spAutoFit/>
          </a:bodyPr>
          <a:lstStyle/>
          <a:p>
            <a:r>
              <a:rPr lang="en-US" dirty="0"/>
              <a:t>Training Health care workers</a:t>
            </a:r>
            <a:endParaRPr lang="en-IN" dirty="0"/>
          </a:p>
        </p:txBody>
      </p:sp>
      <p:sp>
        <p:nvSpPr>
          <p:cNvPr id="9" name="TextBox 8"/>
          <p:cNvSpPr txBox="1"/>
          <p:nvPr/>
        </p:nvSpPr>
        <p:spPr>
          <a:xfrm>
            <a:off x="5445989" y="5936343"/>
            <a:ext cx="3791858" cy="369332"/>
          </a:xfrm>
          <a:prstGeom prst="rect">
            <a:avLst/>
          </a:prstGeom>
          <a:noFill/>
        </p:spPr>
        <p:txBody>
          <a:bodyPr wrap="square" rtlCol="0">
            <a:spAutoFit/>
          </a:bodyPr>
          <a:lstStyle/>
          <a:p>
            <a:r>
              <a:rPr lang="en-US" dirty="0"/>
              <a:t>Screening the population</a:t>
            </a:r>
            <a:endParaRPr lang="en-IN" dirty="0"/>
          </a:p>
        </p:txBody>
      </p:sp>
      <p:pic>
        <p:nvPicPr>
          <p:cNvPr id="10" name="Picture 2">
            <a:extLst>
              <a:ext uri="{FF2B5EF4-FFF2-40B4-BE49-F238E27FC236}">
                <a16:creationId xmlns:a16="http://schemas.microsoft.com/office/drawing/2014/main" xmlns="" id="{E800F761-D405-7E0E-360C-2A229242DAB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26081" y="215997"/>
            <a:ext cx="1255362" cy="1298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23894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0569" y="3061751"/>
            <a:ext cx="8596668" cy="1320800"/>
          </a:xfrm>
        </p:spPr>
        <p:txBody>
          <a:bodyPr>
            <a:normAutofit/>
          </a:bodyPr>
          <a:lstStyle/>
          <a:p>
            <a:pPr algn="ctr"/>
            <a:r>
              <a:rPr lang="en-US" sz="6000" b="1" dirty="0">
                <a:latin typeface="Times New Roman" panose="02020603050405020304" pitchFamily="18" charset="0"/>
                <a:cs typeface="Times New Roman" panose="02020603050405020304" pitchFamily="18" charset="0"/>
              </a:rPr>
              <a:t>THANK YOU</a:t>
            </a:r>
            <a:endParaRPr lang="en-IN" sz="6000" b="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3E7E494A-E818-4FC3-92CA-89357DA13C65}" type="slidenum">
              <a:rPr lang="en-IN" smtClean="0"/>
              <a:pPr/>
              <a:t>40</a:t>
            </a:fld>
            <a:endParaRPr lang="en-IN"/>
          </a:p>
        </p:txBody>
      </p:sp>
      <p:pic>
        <p:nvPicPr>
          <p:cNvPr id="5" name="Picture 2">
            <a:extLst>
              <a:ext uri="{FF2B5EF4-FFF2-40B4-BE49-F238E27FC236}">
                <a16:creationId xmlns:a16="http://schemas.microsoft.com/office/drawing/2014/main" xmlns="" id="{E800F761-D405-7E0E-360C-2A229242DAB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2367" y="1210608"/>
            <a:ext cx="1255362" cy="1298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95499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9316" y="682171"/>
            <a:ext cx="9913257" cy="5843159"/>
          </a:xfrm>
        </p:spPr>
        <p:txBody>
          <a:bodyPr>
            <a:normAutofit/>
          </a:bodyPr>
          <a:lstStyle/>
          <a:p>
            <a:pPr>
              <a:buFont typeface="Arial" pitchFamily="34" charset="0"/>
              <a:buChar char="•"/>
            </a:pPr>
            <a:r>
              <a:rPr lang="en-US" sz="2400" b="1" dirty="0">
                <a:latin typeface="Times New Roman" pitchFamily="18" charset="0"/>
                <a:cs typeface="Times New Roman" pitchFamily="18" charset="0"/>
              </a:rPr>
              <a:t>“</a:t>
            </a:r>
            <a:r>
              <a:rPr lang="en-US" sz="2400" dirty="0">
                <a:latin typeface="Times New Roman" pitchFamily="18" charset="0"/>
                <a:cs typeface="Times New Roman" pitchFamily="18" charset="0"/>
              </a:rPr>
              <a:t>Anthropometric, socioeconomic, </a:t>
            </a:r>
            <a:r>
              <a:rPr lang="en-US" sz="2400" dirty="0" err="1">
                <a:latin typeface="Times New Roman" pitchFamily="18" charset="0"/>
                <a:cs typeface="Times New Roman" pitchFamily="18" charset="0"/>
              </a:rPr>
              <a:t>behavioural</a:t>
            </a:r>
            <a:r>
              <a:rPr lang="en-US" sz="2400" dirty="0">
                <a:latin typeface="Times New Roman" pitchFamily="18" charset="0"/>
                <a:cs typeface="Times New Roman" pitchFamily="18" charset="0"/>
              </a:rPr>
              <a:t> and genetic study of </a:t>
            </a:r>
            <a:r>
              <a:rPr lang="en-US" sz="2400" b="1" dirty="0">
                <a:latin typeface="Times New Roman" pitchFamily="18" charset="0"/>
                <a:cs typeface="Times New Roman" pitchFamily="18" charset="0"/>
              </a:rPr>
              <a:t>Uddanam chronic kidney disease </a:t>
            </a:r>
            <a:r>
              <a:rPr lang="en-US" sz="2400" dirty="0">
                <a:latin typeface="Times New Roman" pitchFamily="18" charset="0"/>
                <a:cs typeface="Times New Roman" pitchFamily="18" charset="0"/>
              </a:rPr>
              <a:t>(</a:t>
            </a:r>
            <a:r>
              <a:rPr lang="en-US" sz="2400" dirty="0" err="1">
                <a:latin typeface="Times New Roman" pitchFamily="18" charset="0"/>
                <a:cs typeface="Times New Roman" pitchFamily="18" charset="0"/>
              </a:rPr>
              <a:t>CKDu</a:t>
            </a:r>
            <a:r>
              <a:rPr lang="en-US" sz="2400" dirty="0">
                <a:latin typeface="Times New Roman" pitchFamily="18" charset="0"/>
                <a:cs typeface="Times New Roman" pitchFamily="18" charset="0"/>
              </a:rPr>
              <a:t>).”</a:t>
            </a:r>
            <a:endParaRPr lang="en-IN" sz="2400" dirty="0">
              <a:latin typeface="Times New Roman" pitchFamily="18" charset="0"/>
              <a:cs typeface="Times New Roman" pitchFamily="18" charset="0"/>
            </a:endParaRPr>
          </a:p>
          <a:p>
            <a:pPr>
              <a:buFont typeface="Arial" pitchFamily="34" charset="0"/>
              <a:buChar char="•"/>
            </a:pPr>
            <a:r>
              <a:rPr lang="en-IN" sz="2400" b="1" dirty="0">
                <a:latin typeface="Times New Roman" pitchFamily="18" charset="0"/>
                <a:cs typeface="Times New Roman" pitchFamily="18" charset="0"/>
              </a:rPr>
              <a:t>37 Lakhs, Funded by ICMR</a:t>
            </a:r>
          </a:p>
          <a:p>
            <a:pPr lvl="0">
              <a:buClr>
                <a:srgbClr val="3494BA"/>
              </a:buClr>
              <a:buFont typeface="Arial" pitchFamily="34" charset="0"/>
              <a:buChar char="•"/>
            </a:pPr>
            <a:r>
              <a:rPr lang="en-US" sz="2400" dirty="0">
                <a:solidFill>
                  <a:prstClr val="black">
                    <a:lumMod val="75000"/>
                    <a:lumOff val="25000"/>
                  </a:prstClr>
                </a:solidFill>
                <a:latin typeface="Times New Roman" pitchFamily="18" charset="0"/>
                <a:cs typeface="Times New Roman" pitchFamily="18" charset="0"/>
              </a:rPr>
              <a:t>“Cultural and socioeconomic impact of </a:t>
            </a:r>
            <a:r>
              <a:rPr lang="en-US" sz="2400" b="1" dirty="0">
                <a:solidFill>
                  <a:prstClr val="black">
                    <a:lumMod val="75000"/>
                    <a:lumOff val="25000"/>
                  </a:prstClr>
                </a:solidFill>
                <a:latin typeface="Times New Roman" pitchFamily="18" charset="0"/>
                <a:cs typeface="Times New Roman" pitchFamily="18" charset="0"/>
              </a:rPr>
              <a:t>chronic kidney disease in Uddanam </a:t>
            </a:r>
            <a:r>
              <a:rPr lang="en-US" sz="2400" dirty="0">
                <a:solidFill>
                  <a:prstClr val="black">
                    <a:lumMod val="75000"/>
                    <a:lumOff val="25000"/>
                  </a:prstClr>
                </a:solidFill>
                <a:latin typeface="Times New Roman" pitchFamily="18" charset="0"/>
                <a:cs typeface="Times New Roman" pitchFamily="18" charset="0"/>
              </a:rPr>
              <a:t>area of Srikakulam District, AP”.</a:t>
            </a:r>
            <a:endParaRPr lang="en-IN" sz="2400" dirty="0">
              <a:solidFill>
                <a:prstClr val="black">
                  <a:lumMod val="75000"/>
                  <a:lumOff val="25000"/>
                </a:prstClr>
              </a:solidFill>
              <a:latin typeface="Times New Roman" pitchFamily="18" charset="0"/>
              <a:cs typeface="Times New Roman" pitchFamily="18" charset="0"/>
            </a:endParaRPr>
          </a:p>
          <a:p>
            <a:pPr lvl="0">
              <a:buClr>
                <a:srgbClr val="3494BA"/>
              </a:buClr>
              <a:buFont typeface="Arial" pitchFamily="34" charset="0"/>
              <a:buChar char="•"/>
            </a:pPr>
            <a:r>
              <a:rPr lang="en-IN" sz="2400" b="1" dirty="0">
                <a:solidFill>
                  <a:prstClr val="black">
                    <a:lumMod val="75000"/>
                    <a:lumOff val="25000"/>
                  </a:prstClr>
                </a:solidFill>
                <a:latin typeface="Times New Roman" pitchFamily="18" charset="0"/>
                <a:cs typeface="Times New Roman" pitchFamily="18" charset="0"/>
              </a:rPr>
              <a:t>45 Lakhs, Funded by ICMR</a:t>
            </a:r>
          </a:p>
          <a:p>
            <a:pPr>
              <a:buFont typeface="Arial" pitchFamily="34" charset="0"/>
              <a:buChar char="•"/>
            </a:pPr>
            <a:endParaRPr lang="en-US" sz="2400" dirty="0">
              <a:latin typeface="Times New Roman" pitchFamily="18" charset="0"/>
              <a:cs typeface="Times New Roman" pitchFamily="18" charset="0"/>
            </a:endParaRPr>
          </a:p>
          <a:p>
            <a:pPr>
              <a:buFont typeface="Arial" pitchFamily="34" charset="0"/>
              <a:buChar char="•"/>
            </a:pPr>
            <a:endParaRPr lang="en-US" sz="2400" dirty="0">
              <a:latin typeface="Times New Roman" pitchFamily="18" charset="0"/>
              <a:cs typeface="Times New Roman" pitchFamily="18" charset="0"/>
            </a:endParaRPr>
          </a:p>
          <a:p>
            <a:pPr>
              <a:buFont typeface="Arial" pitchFamily="34" charset="0"/>
              <a:buChar char="•"/>
            </a:pPr>
            <a:endParaRPr lang="en-US" sz="2400" dirty="0">
              <a:latin typeface="Times New Roman" pitchFamily="18" charset="0"/>
              <a:cs typeface="Times New Roman" pitchFamily="18" charset="0"/>
            </a:endParaRPr>
          </a:p>
          <a:p>
            <a:pPr>
              <a:buFont typeface="Arial" pitchFamily="34" charset="0"/>
              <a:buChar char="•"/>
            </a:pPr>
            <a:endParaRPr lang="en-US" sz="2400" dirty="0">
              <a:latin typeface="Times New Roman" pitchFamily="18" charset="0"/>
              <a:cs typeface="Times New Roman" pitchFamily="18" charset="0"/>
            </a:endParaRPr>
          </a:p>
          <a:p>
            <a:pPr>
              <a:buFont typeface="Arial" pitchFamily="34" charset="0"/>
              <a:buChar char="•"/>
            </a:pPr>
            <a:endParaRPr lang="en-US" sz="2400" dirty="0">
              <a:latin typeface="Times New Roman" pitchFamily="18" charset="0"/>
              <a:cs typeface="Times New Roman" pitchFamily="18" charset="0"/>
            </a:endParaRPr>
          </a:p>
          <a:p>
            <a:pPr>
              <a:buFont typeface="Arial" pitchFamily="34" charset="0"/>
              <a:buChar char="•"/>
            </a:pPr>
            <a:endParaRPr lang="en-US" sz="2400"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3E7E494A-E818-4FC3-92CA-89357DA13C65}" type="slidenum">
              <a:rPr lang="en-IN" smtClean="0"/>
              <a:pPr/>
              <a:t>5</a:t>
            </a:fld>
            <a:endParaRPr lang="en-IN"/>
          </a:p>
        </p:txBody>
      </p:sp>
      <p:pic>
        <p:nvPicPr>
          <p:cNvPr id="2050" name="Picture 2" descr="C:\Users\USER\Downloads\WhatsApp Image 2023-10-25 at 9.53.23 AM.jpeg"/>
          <p:cNvPicPr>
            <a:picLocks noChangeAspect="1" noChangeArrowheads="1"/>
          </p:cNvPicPr>
          <p:nvPr/>
        </p:nvPicPr>
        <p:blipFill>
          <a:blip r:embed="rId2"/>
          <a:srcRect/>
          <a:stretch>
            <a:fillRect/>
          </a:stretch>
        </p:blipFill>
        <p:spPr bwMode="auto">
          <a:xfrm>
            <a:off x="5765801" y="4138455"/>
            <a:ext cx="3589867" cy="1615439"/>
          </a:xfrm>
          <a:prstGeom prst="rect">
            <a:avLst/>
          </a:prstGeom>
          <a:noFill/>
        </p:spPr>
      </p:pic>
      <p:pic>
        <p:nvPicPr>
          <p:cNvPr id="2051" name="Picture 3" descr="C:\Users\USER\Downloads\WhatsApp Image 2023-10-25 at 9.53.24 AM.jpeg"/>
          <p:cNvPicPr>
            <a:picLocks noChangeAspect="1" noChangeArrowheads="1"/>
          </p:cNvPicPr>
          <p:nvPr/>
        </p:nvPicPr>
        <p:blipFill>
          <a:blip r:embed="rId3" cstate="print"/>
          <a:srcRect/>
          <a:stretch>
            <a:fillRect/>
          </a:stretch>
        </p:blipFill>
        <p:spPr bwMode="auto">
          <a:xfrm>
            <a:off x="1032327" y="4144300"/>
            <a:ext cx="3263900" cy="1609595"/>
          </a:xfrm>
          <a:prstGeom prst="rect">
            <a:avLst/>
          </a:prstGeom>
          <a:noFill/>
        </p:spPr>
      </p:pic>
      <p:sp>
        <p:nvSpPr>
          <p:cNvPr id="6" name="Title 1"/>
          <p:cNvSpPr>
            <a:spLocks noGrp="1"/>
          </p:cNvSpPr>
          <p:nvPr>
            <p:ph type="title"/>
          </p:nvPr>
        </p:nvSpPr>
        <p:spPr>
          <a:xfrm>
            <a:off x="756903" y="101600"/>
            <a:ext cx="8596668" cy="682171"/>
          </a:xfrm>
        </p:spPr>
        <p:txBody>
          <a:bodyPr>
            <a:normAutofit/>
          </a:bodyPr>
          <a:lstStyle/>
          <a:p>
            <a:pPr algn="ctr"/>
            <a:r>
              <a:rPr lang="en-US" sz="3200" b="1" dirty="0">
                <a:latin typeface="Trebuchet MS" panose="020B0603020202020204" pitchFamily="34" charset="0"/>
                <a:cs typeface="Times New Roman" panose="02020603050405020304" pitchFamily="18" charset="0"/>
              </a:rPr>
              <a:t>Ongoing Projects</a:t>
            </a:r>
            <a:endParaRPr lang="en-IN" sz="3200" b="1" dirty="0">
              <a:latin typeface="Trebuchet MS" panose="020B0603020202020204" pitchFamily="34" charset="0"/>
              <a:cs typeface="Times New Roman" panose="02020603050405020304" pitchFamily="18" charset="0"/>
            </a:endParaRPr>
          </a:p>
        </p:txBody>
      </p:sp>
      <p:sp>
        <p:nvSpPr>
          <p:cNvPr id="7" name="TextBox 6"/>
          <p:cNvSpPr txBox="1"/>
          <p:nvPr/>
        </p:nvSpPr>
        <p:spPr>
          <a:xfrm>
            <a:off x="5706274" y="5921829"/>
            <a:ext cx="3791858" cy="369332"/>
          </a:xfrm>
          <a:prstGeom prst="rect">
            <a:avLst/>
          </a:prstGeom>
          <a:noFill/>
        </p:spPr>
        <p:txBody>
          <a:bodyPr wrap="square" rtlCol="0">
            <a:spAutoFit/>
          </a:bodyPr>
          <a:lstStyle/>
          <a:p>
            <a:r>
              <a:rPr lang="en-US" dirty="0"/>
              <a:t>Collection of blood samples</a:t>
            </a:r>
            <a:endParaRPr lang="en-IN" dirty="0"/>
          </a:p>
        </p:txBody>
      </p:sp>
      <p:sp>
        <p:nvSpPr>
          <p:cNvPr id="8" name="TextBox 7"/>
          <p:cNvSpPr txBox="1"/>
          <p:nvPr/>
        </p:nvSpPr>
        <p:spPr>
          <a:xfrm>
            <a:off x="1032329" y="5952683"/>
            <a:ext cx="3791858" cy="369332"/>
          </a:xfrm>
          <a:prstGeom prst="rect">
            <a:avLst/>
          </a:prstGeom>
          <a:noFill/>
        </p:spPr>
        <p:txBody>
          <a:bodyPr wrap="square" rtlCol="0">
            <a:spAutoFit/>
          </a:bodyPr>
          <a:lstStyle/>
          <a:p>
            <a:r>
              <a:rPr lang="en-US" dirty="0"/>
              <a:t>Collecting the demographic data</a:t>
            </a:r>
            <a:endParaRPr lang="en-IN" dirty="0"/>
          </a:p>
        </p:txBody>
      </p:sp>
      <p:pic>
        <p:nvPicPr>
          <p:cNvPr id="9" name="Picture 2">
            <a:extLst>
              <a:ext uri="{FF2B5EF4-FFF2-40B4-BE49-F238E27FC236}">
                <a16:creationId xmlns:a16="http://schemas.microsoft.com/office/drawing/2014/main" xmlns="" id="{E800F761-D405-7E0E-360C-2A229242DAB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26081" y="215997"/>
            <a:ext cx="1255362" cy="12980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7716" y="1175658"/>
            <a:ext cx="9521371" cy="5843159"/>
          </a:xfrm>
        </p:spPr>
        <p:txBody>
          <a:bodyPr>
            <a:normAutofit/>
          </a:bodyPr>
          <a:lstStyle/>
          <a:p>
            <a:pPr algn="just"/>
            <a:r>
              <a:rPr lang="en-US" sz="2400" dirty="0">
                <a:latin typeface="Times New Roman" panose="02020603050405020304" pitchFamily="18" charset="0"/>
                <a:cs typeface="Times New Roman" pitchFamily="18" charset="0"/>
              </a:rPr>
              <a:t>Recently, “Bio Arbor – A Center For Medical Genetics” has been established with a collaborative effort  of Vizag Steel Plant and Andhra University.</a:t>
            </a:r>
          </a:p>
          <a:p>
            <a:pPr marL="0" indent="0" algn="just">
              <a:buNone/>
            </a:pPr>
            <a:endParaRPr lang="en-US" sz="2400" dirty="0">
              <a:latin typeface="Times New Roman" panose="02020603050405020304" pitchFamily="18" charset="0"/>
              <a:cs typeface="Times New Roman" pitchFamily="18" charset="0"/>
            </a:endParaRPr>
          </a:p>
          <a:p>
            <a:endParaRPr lang="en-US" sz="2400" dirty="0">
              <a:latin typeface="Times New Roman" panose="02020603050405020304" pitchFamily="18" charset="0"/>
              <a:cs typeface="Times New Roman" pitchFamily="18" charset="0"/>
            </a:endParaRPr>
          </a:p>
        </p:txBody>
      </p:sp>
      <p:sp>
        <p:nvSpPr>
          <p:cNvPr id="6" name="Title 1"/>
          <p:cNvSpPr>
            <a:spLocks noGrp="1"/>
          </p:cNvSpPr>
          <p:nvPr>
            <p:ph type="title"/>
          </p:nvPr>
        </p:nvSpPr>
        <p:spPr>
          <a:xfrm>
            <a:off x="-178880" y="312751"/>
            <a:ext cx="10390069" cy="682171"/>
          </a:xfrm>
        </p:spPr>
        <p:txBody>
          <a:bodyPr>
            <a:normAutofit/>
          </a:bodyPr>
          <a:lstStyle/>
          <a:p>
            <a:pPr algn="ctr"/>
            <a:r>
              <a:rPr lang="en-US" sz="3200" b="1" i="1" dirty="0">
                <a:latin typeface="Trebuchet MS" panose="020B0603020202020204" pitchFamily="34" charset="0"/>
                <a:cs typeface="Times New Roman" panose="02020603050405020304" pitchFamily="18" charset="0"/>
              </a:rPr>
              <a:t>“</a:t>
            </a:r>
            <a:r>
              <a:rPr lang="en-US" sz="3200" b="1" dirty="0">
                <a:latin typeface="Trebuchet MS" panose="020B0603020202020204" pitchFamily="34" charset="0"/>
                <a:cs typeface="Times New Roman" panose="02020603050405020304" pitchFamily="18" charset="0"/>
              </a:rPr>
              <a:t>Bio Arbor AU-RINL Center for Medical Genetics</a:t>
            </a:r>
            <a:r>
              <a:rPr lang="en-US" sz="3200" b="1" i="1" dirty="0">
                <a:latin typeface="Trebuchet MS" panose="020B0603020202020204" pitchFamily="34" charset="0"/>
                <a:cs typeface="Times New Roman" panose="02020603050405020304" pitchFamily="18" charset="0"/>
              </a:rPr>
              <a:t>" </a:t>
            </a:r>
            <a:endParaRPr lang="en-IN" sz="3200" b="1" i="1" dirty="0">
              <a:latin typeface="Trebuchet MS" panose="020B0603020202020204" pitchFamily="34" charset="0"/>
              <a:cs typeface="Times New Roman" panose="02020603050405020304" pitchFamily="18" charset="0"/>
            </a:endParaRPr>
          </a:p>
        </p:txBody>
      </p:sp>
      <p:pic>
        <p:nvPicPr>
          <p:cNvPr id="8" name="Picture 3" descr="C:\Users\USER\OneDrive\Desktop\Bio Arbor\Inaguaration\1679137428318.jfif"/>
          <p:cNvPicPr>
            <a:picLocks noChangeAspect="1" noChangeArrowheads="1"/>
          </p:cNvPicPr>
          <p:nvPr/>
        </p:nvPicPr>
        <p:blipFill>
          <a:blip r:embed="rId2" cstate="print"/>
          <a:srcRect/>
          <a:stretch>
            <a:fillRect/>
          </a:stretch>
        </p:blipFill>
        <p:spPr bwMode="auto">
          <a:xfrm>
            <a:off x="775250" y="2777069"/>
            <a:ext cx="3727906" cy="2484664"/>
          </a:xfrm>
          <a:prstGeom prst="rect">
            <a:avLst/>
          </a:prstGeom>
          <a:noFill/>
        </p:spPr>
      </p:pic>
      <p:sp>
        <p:nvSpPr>
          <p:cNvPr id="10" name="TextBox 9"/>
          <p:cNvSpPr txBox="1"/>
          <p:nvPr/>
        </p:nvSpPr>
        <p:spPr>
          <a:xfrm>
            <a:off x="2975259" y="5783554"/>
            <a:ext cx="5340026" cy="461665"/>
          </a:xfrm>
          <a:prstGeom prst="rect">
            <a:avLst/>
          </a:prstGeom>
          <a:noFill/>
        </p:spPr>
        <p:txBody>
          <a:bodyPr wrap="square" rtlCol="0">
            <a:spAutoFit/>
          </a:bodyPr>
          <a:lstStyle/>
          <a:p>
            <a:pPr algn="ctr"/>
            <a:r>
              <a:rPr lang="en-US" sz="2400" b="1" dirty="0">
                <a:solidFill>
                  <a:srgbClr val="FF0000"/>
                </a:solidFill>
                <a:latin typeface="Times New Roman" panose="02020603050405020304" pitchFamily="18" charset="0"/>
                <a:cs typeface="Times New Roman" panose="02020603050405020304" pitchFamily="18" charset="0"/>
              </a:rPr>
              <a:t>Inaugurated on 18</a:t>
            </a:r>
            <a:r>
              <a:rPr lang="en-US" sz="2400" b="1" baseline="30000" dirty="0">
                <a:solidFill>
                  <a:srgbClr val="FF0000"/>
                </a:solidFill>
                <a:latin typeface="Times New Roman" panose="02020603050405020304" pitchFamily="18" charset="0"/>
                <a:cs typeface="Times New Roman" panose="02020603050405020304" pitchFamily="18" charset="0"/>
              </a:rPr>
              <a:t>th</a:t>
            </a:r>
            <a:r>
              <a:rPr lang="en-US" sz="2400" b="1" dirty="0">
                <a:solidFill>
                  <a:srgbClr val="FF0000"/>
                </a:solidFill>
                <a:latin typeface="Times New Roman" panose="02020603050405020304" pitchFamily="18" charset="0"/>
                <a:cs typeface="Times New Roman" panose="02020603050405020304" pitchFamily="18" charset="0"/>
              </a:rPr>
              <a:t> March 2023</a:t>
            </a:r>
            <a:endParaRPr lang="en-IN" sz="2400" b="1" dirty="0">
              <a:solidFill>
                <a:srgbClr val="FF0000"/>
              </a:solidFill>
              <a:latin typeface="Times New Roman" panose="02020603050405020304" pitchFamily="18" charset="0"/>
              <a:cs typeface="Times New Roman" panose="02020603050405020304" pitchFamily="18" charset="0"/>
            </a:endParaRPr>
          </a:p>
        </p:txBody>
      </p:sp>
      <p:pic>
        <p:nvPicPr>
          <p:cNvPr id="7" name="Picture 2">
            <a:extLst>
              <a:ext uri="{FF2B5EF4-FFF2-40B4-BE49-F238E27FC236}">
                <a16:creationId xmlns:a16="http://schemas.microsoft.com/office/drawing/2014/main" xmlns="" id="{E800F761-D405-7E0E-360C-2A229242DAB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26081" y="215997"/>
            <a:ext cx="1255362" cy="129802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user\Desktop\Lab photo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16155" y="2777069"/>
            <a:ext cx="5444375" cy="2484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11970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E7E494A-E818-4FC3-92CA-89357DA13C65}" type="slidenum">
              <a:rPr lang="en-IN" smtClean="0"/>
              <a:pPr/>
              <a:t>7</a:t>
            </a:fld>
            <a:endParaRPr lang="en-IN"/>
          </a:p>
        </p:txBody>
      </p:sp>
      <p:pic>
        <p:nvPicPr>
          <p:cNvPr id="4099" name="Picture 3" descr="C:\Users\USER\OneDrive\Desktop\Bio Arbor\Instruments\ZEISS Axioscope 5 Microscope with iKAROS (Automatic karyotyping software).jpg"/>
          <p:cNvPicPr>
            <a:picLocks noChangeAspect="1" noChangeArrowheads="1"/>
          </p:cNvPicPr>
          <p:nvPr/>
        </p:nvPicPr>
        <p:blipFill>
          <a:blip r:embed="rId2" cstate="print"/>
          <a:srcRect/>
          <a:stretch>
            <a:fillRect/>
          </a:stretch>
        </p:blipFill>
        <p:spPr bwMode="auto">
          <a:xfrm>
            <a:off x="3709034" y="4193108"/>
            <a:ext cx="3351531" cy="2523505"/>
          </a:xfrm>
          <a:prstGeom prst="rect">
            <a:avLst/>
          </a:prstGeom>
          <a:noFill/>
        </p:spPr>
      </p:pic>
      <p:pic>
        <p:nvPicPr>
          <p:cNvPr id="4100" name="Picture 4" descr="C:\Users\USER\OneDrive\Desktop\Bio Arbor\Instruments\Oxford Nanopore MinION Mk1C sequencer.jpg"/>
          <p:cNvPicPr>
            <a:picLocks noChangeAspect="1" noChangeArrowheads="1"/>
          </p:cNvPicPr>
          <p:nvPr/>
        </p:nvPicPr>
        <p:blipFill>
          <a:blip r:embed="rId3" cstate="print"/>
          <a:srcRect/>
          <a:stretch>
            <a:fillRect/>
          </a:stretch>
        </p:blipFill>
        <p:spPr bwMode="auto">
          <a:xfrm>
            <a:off x="5616480" y="558891"/>
            <a:ext cx="3971004" cy="2989933"/>
          </a:xfrm>
          <a:prstGeom prst="rect">
            <a:avLst/>
          </a:prstGeom>
          <a:noFill/>
        </p:spPr>
      </p:pic>
      <p:pic>
        <p:nvPicPr>
          <p:cNvPr id="4101" name="Picture 5" descr="C:\Users\USER\OneDrive\Desktop\Bio Arbor\Instruments\VILBER BIOPRINT gel documentation system.jpg"/>
          <p:cNvPicPr>
            <a:picLocks noChangeAspect="1" noChangeArrowheads="1"/>
          </p:cNvPicPr>
          <p:nvPr/>
        </p:nvPicPr>
        <p:blipFill>
          <a:blip r:embed="rId4" cstate="print"/>
          <a:srcRect/>
          <a:stretch>
            <a:fillRect/>
          </a:stretch>
        </p:blipFill>
        <p:spPr bwMode="auto">
          <a:xfrm>
            <a:off x="470990" y="704034"/>
            <a:ext cx="3971004" cy="2989933"/>
          </a:xfrm>
          <a:prstGeom prst="rect">
            <a:avLst/>
          </a:prstGeom>
          <a:noFill/>
        </p:spPr>
      </p:pic>
      <p:sp>
        <p:nvSpPr>
          <p:cNvPr id="9" name="TextBox 8"/>
          <p:cNvSpPr txBox="1"/>
          <p:nvPr/>
        </p:nvSpPr>
        <p:spPr>
          <a:xfrm>
            <a:off x="470988" y="176871"/>
            <a:ext cx="3791858" cy="369332"/>
          </a:xfrm>
          <a:prstGeom prst="rect">
            <a:avLst/>
          </a:prstGeom>
          <a:noFill/>
        </p:spPr>
        <p:txBody>
          <a:bodyPr wrap="square" rtlCol="0">
            <a:spAutoFit/>
          </a:bodyPr>
          <a:lstStyle/>
          <a:p>
            <a:r>
              <a:rPr lang="en-US" b="1" dirty="0">
                <a:latin typeface="Times New Roman" pitchFamily="18" charset="0"/>
                <a:cs typeface="Times New Roman" pitchFamily="18" charset="0"/>
              </a:rPr>
              <a:t>Gel Documentation System (</a:t>
            </a:r>
            <a:r>
              <a:rPr lang="en-US" b="1" dirty="0" err="1">
                <a:latin typeface="Times New Roman" pitchFamily="18" charset="0"/>
                <a:cs typeface="Times New Roman" pitchFamily="18" charset="0"/>
              </a:rPr>
              <a:t>Vilber</a:t>
            </a:r>
            <a:r>
              <a:rPr lang="en-US" b="1" dirty="0">
                <a:latin typeface="Times New Roman" pitchFamily="18" charset="0"/>
                <a:cs typeface="Times New Roman" pitchFamily="18" charset="0"/>
              </a:rPr>
              <a:t>)</a:t>
            </a:r>
            <a:endParaRPr lang="en-IN" b="1" dirty="0">
              <a:latin typeface="Times New Roman" pitchFamily="18" charset="0"/>
              <a:cs typeface="Times New Roman" pitchFamily="18" charset="0"/>
            </a:endParaRPr>
          </a:p>
        </p:txBody>
      </p:sp>
      <p:sp>
        <p:nvSpPr>
          <p:cNvPr id="11" name="TextBox 10"/>
          <p:cNvSpPr txBox="1"/>
          <p:nvPr/>
        </p:nvSpPr>
        <p:spPr>
          <a:xfrm>
            <a:off x="5616480" y="144605"/>
            <a:ext cx="4289520" cy="369332"/>
          </a:xfrm>
          <a:prstGeom prst="rect">
            <a:avLst/>
          </a:prstGeom>
          <a:noFill/>
        </p:spPr>
        <p:txBody>
          <a:bodyPr wrap="square" rtlCol="0">
            <a:spAutoFit/>
          </a:bodyPr>
          <a:lstStyle/>
          <a:p>
            <a:r>
              <a:rPr lang="en-US" b="1" dirty="0" err="1">
                <a:latin typeface="Times New Roman" pitchFamily="18" charset="0"/>
                <a:cs typeface="Times New Roman" pitchFamily="18" charset="0"/>
              </a:rPr>
              <a:t>MinIon</a:t>
            </a:r>
            <a:r>
              <a:rPr lang="en-US" b="1" dirty="0">
                <a:latin typeface="Times New Roman" pitchFamily="18" charset="0"/>
                <a:cs typeface="Times New Roman" pitchFamily="18" charset="0"/>
              </a:rPr>
              <a:t> Sequencer (Oxford </a:t>
            </a:r>
            <a:r>
              <a:rPr lang="en-US" b="1" dirty="0" err="1">
                <a:latin typeface="Times New Roman" pitchFamily="18" charset="0"/>
                <a:cs typeface="Times New Roman" pitchFamily="18" charset="0"/>
              </a:rPr>
              <a:t>Nanopore</a:t>
            </a:r>
            <a:r>
              <a:rPr lang="en-US" b="1" dirty="0">
                <a:latin typeface="Times New Roman" pitchFamily="18" charset="0"/>
                <a:cs typeface="Times New Roman" pitchFamily="18" charset="0"/>
              </a:rPr>
              <a:t>) </a:t>
            </a:r>
            <a:endParaRPr lang="en-IN" b="1" dirty="0">
              <a:latin typeface="Times New Roman" pitchFamily="18" charset="0"/>
              <a:cs typeface="Times New Roman" pitchFamily="18" charset="0"/>
            </a:endParaRPr>
          </a:p>
        </p:txBody>
      </p:sp>
      <p:sp>
        <p:nvSpPr>
          <p:cNvPr id="12" name="TextBox 11"/>
          <p:cNvSpPr txBox="1"/>
          <p:nvPr/>
        </p:nvSpPr>
        <p:spPr>
          <a:xfrm>
            <a:off x="2583543" y="3822456"/>
            <a:ext cx="5602514" cy="369332"/>
          </a:xfrm>
          <a:prstGeom prst="rect">
            <a:avLst/>
          </a:prstGeom>
          <a:noFill/>
        </p:spPr>
        <p:txBody>
          <a:bodyPr wrap="square" rtlCol="0">
            <a:spAutoFit/>
          </a:bodyPr>
          <a:lstStyle/>
          <a:p>
            <a:pPr algn="ctr"/>
            <a:r>
              <a:rPr lang="en-US" b="1" dirty="0">
                <a:latin typeface="Times New Roman" pitchFamily="18" charset="0"/>
                <a:cs typeface="Times New Roman" pitchFamily="18" charset="0"/>
              </a:rPr>
              <a:t>Carl-</a:t>
            </a:r>
            <a:r>
              <a:rPr lang="en-US" b="1" dirty="0" err="1">
                <a:latin typeface="Times New Roman" pitchFamily="18" charset="0"/>
                <a:cs typeface="Times New Roman" pitchFamily="18" charset="0"/>
              </a:rPr>
              <a:t>Ziess</a:t>
            </a:r>
            <a:r>
              <a:rPr lang="en-US" b="1" dirty="0">
                <a:latin typeface="Times New Roman" pitchFamily="18" charset="0"/>
                <a:cs typeface="Times New Roman" pitchFamily="18" charset="0"/>
              </a:rPr>
              <a:t> Microscope with </a:t>
            </a:r>
            <a:r>
              <a:rPr lang="en-US" b="1" dirty="0" err="1">
                <a:latin typeface="Times New Roman" pitchFamily="18" charset="0"/>
                <a:cs typeface="Times New Roman" pitchFamily="18" charset="0"/>
              </a:rPr>
              <a:t>iKaros</a:t>
            </a:r>
            <a:r>
              <a:rPr lang="en-US" b="1" dirty="0">
                <a:latin typeface="Times New Roman" pitchFamily="18" charset="0"/>
                <a:cs typeface="Times New Roman" pitchFamily="18" charset="0"/>
              </a:rPr>
              <a:t> software</a:t>
            </a:r>
            <a:endParaRPr lang="en-IN" b="1" dirty="0">
              <a:latin typeface="Times New Roman" pitchFamily="18" charset="0"/>
              <a:cs typeface="Times New Roman" pitchFamily="18" charset="0"/>
            </a:endParaRPr>
          </a:p>
        </p:txBody>
      </p:sp>
      <p:pic>
        <p:nvPicPr>
          <p:cNvPr id="10" name="Picture 2">
            <a:extLst>
              <a:ext uri="{FF2B5EF4-FFF2-40B4-BE49-F238E27FC236}">
                <a16:creationId xmlns:a16="http://schemas.microsoft.com/office/drawing/2014/main" xmlns="" id="{E800F761-D405-7E0E-360C-2A229242DAB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26081" y="215997"/>
            <a:ext cx="1255362" cy="12980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042" y="550324"/>
            <a:ext cx="10426094" cy="648424"/>
          </a:xfrm>
        </p:spPr>
        <p:txBody>
          <a:bodyPr>
            <a:normAutofit/>
          </a:bodyPr>
          <a:lstStyle/>
          <a:p>
            <a:pPr algn="ctr"/>
            <a:r>
              <a:rPr lang="en-US" sz="3200" b="1" dirty="0">
                <a:latin typeface="Trebuchet MS" panose="020B0603020202020204" pitchFamily="34" charset="0"/>
                <a:cs typeface="Times New Roman" panose="02020603050405020304" pitchFamily="18" charset="0"/>
              </a:rPr>
              <a:t>    Curricular Aspects</a:t>
            </a:r>
            <a:endParaRPr lang="en-IN" sz="3200" b="1" dirty="0">
              <a:latin typeface="Trebuchet MS" panose="020B0603020202020204" pitchFamily="34" charset="0"/>
              <a:cs typeface="Times New Roman" panose="02020603050405020304" pitchFamily="18" charset="0"/>
            </a:endParaRPr>
          </a:p>
        </p:txBody>
      </p:sp>
      <p:sp>
        <p:nvSpPr>
          <p:cNvPr id="3" name="Content Placeholder 2"/>
          <p:cNvSpPr>
            <a:spLocks noGrp="1"/>
          </p:cNvSpPr>
          <p:nvPr>
            <p:ph idx="1"/>
          </p:nvPr>
        </p:nvSpPr>
        <p:spPr>
          <a:xfrm>
            <a:off x="374200" y="1513435"/>
            <a:ext cx="9405420" cy="4820458"/>
          </a:xfrm>
        </p:spPr>
        <p:txBody>
          <a:bodyPr/>
          <a:lstStyle/>
          <a:p>
            <a:pPr algn="just">
              <a:buFont typeface="Arial" panose="020B0604020202020204" pitchFamily="34" charset="0"/>
              <a:buChar char="•"/>
            </a:pPr>
            <a:r>
              <a:rPr lang="en-IN" sz="2400" dirty="0">
                <a:latin typeface="Times New Roman" panose="02020603050405020304" pitchFamily="18" charset="0"/>
                <a:cs typeface="Times New Roman" panose="02020603050405020304" pitchFamily="18" charset="0"/>
              </a:rPr>
              <a:t>The curriculum has been recently modified based on NEP, following Outcome based framework (OBE) with continuous teaching and learning strategies. </a:t>
            </a:r>
          </a:p>
          <a:p>
            <a:pPr algn="just">
              <a:buNone/>
            </a:pPr>
            <a:endParaRPr lang="en-IN" sz="2400" dirty="0">
              <a:latin typeface="Times New Roman" panose="02020603050405020304" pitchFamily="18" charset="0"/>
              <a:cs typeface="Times New Roman" panose="02020603050405020304" pitchFamily="18" charset="0"/>
            </a:endParaRPr>
          </a:p>
          <a:p>
            <a:pPr algn="just">
              <a:buFont typeface="Arial" panose="020B0604020202020204" pitchFamily="34" charset="0"/>
              <a:buChar char="•"/>
            </a:pPr>
            <a:r>
              <a:rPr lang="en-IN" sz="2400" dirty="0">
                <a:latin typeface="Times New Roman" panose="02020603050405020304" pitchFamily="18" charset="0"/>
                <a:cs typeface="Times New Roman" panose="02020603050405020304" pitchFamily="18" charset="0"/>
              </a:rPr>
              <a:t>Planning course outcomes, educational objectives,  assessment tools, implementation and quality improvements based on student feed backs is the norm followed in the Department.</a:t>
            </a:r>
          </a:p>
          <a:p>
            <a:endParaRPr lang="en-IN" dirty="0"/>
          </a:p>
        </p:txBody>
      </p:sp>
      <p:sp>
        <p:nvSpPr>
          <p:cNvPr id="4" name="Slide Number Placeholder 3"/>
          <p:cNvSpPr>
            <a:spLocks noGrp="1"/>
          </p:cNvSpPr>
          <p:nvPr>
            <p:ph type="sldNum" sz="quarter" idx="12"/>
          </p:nvPr>
        </p:nvSpPr>
        <p:spPr/>
        <p:txBody>
          <a:bodyPr/>
          <a:lstStyle/>
          <a:p>
            <a:fld id="{3E7E494A-E818-4FC3-92CA-89357DA13C65}" type="slidenum">
              <a:rPr lang="en-IN" smtClean="0"/>
              <a:pPr/>
              <a:t>8</a:t>
            </a:fld>
            <a:endParaRPr lang="en-IN"/>
          </a:p>
        </p:txBody>
      </p:sp>
      <p:pic>
        <p:nvPicPr>
          <p:cNvPr id="5" name="Picture 2">
            <a:extLst>
              <a:ext uri="{FF2B5EF4-FFF2-40B4-BE49-F238E27FC236}">
                <a16:creationId xmlns:a16="http://schemas.microsoft.com/office/drawing/2014/main" xmlns="" id="{E800F761-D405-7E0E-360C-2A229242DAB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33136" y="216587"/>
            <a:ext cx="1255282" cy="1296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46658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E7E494A-E818-4FC3-92CA-89357DA13C65}" type="slidenum">
              <a:rPr lang="en-IN" smtClean="0"/>
              <a:pPr/>
              <a:t>9</a:t>
            </a:fld>
            <a:endParaRPr lang="en-IN"/>
          </a:p>
        </p:txBody>
      </p:sp>
      <p:pic>
        <p:nvPicPr>
          <p:cNvPr id="6" name="Content Placeholder 6">
            <a:extLst>
              <a:ext uri="{FF2B5EF4-FFF2-40B4-BE49-F238E27FC236}">
                <a16:creationId xmlns:a16="http://schemas.microsoft.com/office/drawing/2014/main" xmlns="" id="{12DFD064-ED53-2C18-A7D8-86406E2BA8D0}"/>
              </a:ext>
            </a:extLst>
          </p:cNvPr>
          <p:cNvPicPr>
            <a:picLocks noChangeAspect="1"/>
          </p:cNvPicPr>
          <p:nvPr/>
        </p:nvPicPr>
        <p:blipFill>
          <a:blip r:embed="rId2"/>
          <a:stretch>
            <a:fillRect/>
          </a:stretch>
        </p:blipFill>
        <p:spPr>
          <a:xfrm>
            <a:off x="216810" y="720552"/>
            <a:ext cx="9661104" cy="5605096"/>
          </a:xfrm>
          <a:prstGeom prst="rect">
            <a:avLst/>
          </a:prstGeom>
        </p:spPr>
      </p:pic>
      <p:sp>
        <p:nvSpPr>
          <p:cNvPr id="8" name="Title 7">
            <a:extLst>
              <a:ext uri="{FF2B5EF4-FFF2-40B4-BE49-F238E27FC236}">
                <a16:creationId xmlns:a16="http://schemas.microsoft.com/office/drawing/2014/main" xmlns="" id="{6DD7C4C9-DC82-69B3-959A-34DADA201640}"/>
              </a:ext>
            </a:extLst>
          </p:cNvPr>
          <p:cNvSpPr>
            <a:spLocks noGrp="1"/>
          </p:cNvSpPr>
          <p:nvPr>
            <p:ph type="title"/>
          </p:nvPr>
        </p:nvSpPr>
        <p:spPr>
          <a:xfrm>
            <a:off x="339909" y="76172"/>
            <a:ext cx="10352811" cy="838228"/>
          </a:xfrm>
        </p:spPr>
        <p:txBody>
          <a:bodyPr>
            <a:normAutofit/>
          </a:bodyPr>
          <a:lstStyle/>
          <a:p>
            <a:pPr algn="ctr"/>
            <a:r>
              <a:rPr lang="en-US" sz="3200" b="1" dirty="0">
                <a:latin typeface="Trebuchet MS" panose="020B0603020202020204" pitchFamily="34" charset="0"/>
                <a:cs typeface="Times New Roman" panose="02020603050405020304" pitchFamily="18" charset="0"/>
              </a:rPr>
              <a:t>Outcome-Based Education Framework</a:t>
            </a:r>
            <a:endParaRPr lang="en-IN" sz="3200" b="1" dirty="0">
              <a:latin typeface="Trebuchet MS" panose="020B0603020202020204" pitchFamily="34" charset="0"/>
              <a:cs typeface="Times New Roman" panose="02020603050405020304" pitchFamily="18" charset="0"/>
            </a:endParaRPr>
          </a:p>
        </p:txBody>
      </p:sp>
      <p:pic>
        <p:nvPicPr>
          <p:cNvPr id="5" name="Picture 2">
            <a:extLst>
              <a:ext uri="{FF2B5EF4-FFF2-40B4-BE49-F238E27FC236}">
                <a16:creationId xmlns:a16="http://schemas.microsoft.com/office/drawing/2014/main" xmlns="" id="{E800F761-D405-7E0E-360C-2A229242DAB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26081" y="215997"/>
            <a:ext cx="1255362" cy="12980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Facet">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TM02900688[[fn=Facet]]</Template>
  <TotalTime>3156</TotalTime>
  <Words>2104</Words>
  <Application>Microsoft Office PowerPoint</Application>
  <PresentationFormat>Custom</PresentationFormat>
  <Paragraphs>487</Paragraphs>
  <Slides>40</Slides>
  <Notes>6</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Facet</vt:lpstr>
      <vt:lpstr> </vt:lpstr>
      <vt:lpstr>Human Genetics Department Profile</vt:lpstr>
      <vt:lpstr>PowerPoint Presentation</vt:lpstr>
      <vt:lpstr>Completed Projects</vt:lpstr>
      <vt:lpstr>Ongoing Projects</vt:lpstr>
      <vt:lpstr>“Bio Arbor AU-RINL Center for Medical Genetics" </vt:lpstr>
      <vt:lpstr>PowerPoint Presentation</vt:lpstr>
      <vt:lpstr>    Curricular Aspects</vt:lpstr>
      <vt:lpstr>Outcome-Based Education Framework</vt:lpstr>
      <vt:lpstr> Programs offered </vt:lpstr>
      <vt:lpstr>PowerPoint Presentation</vt:lpstr>
      <vt:lpstr>Program Outcomes</vt:lpstr>
      <vt:lpstr>As per NEP 2020, Department is focusing on  multi disciplinary areas through MOOCs courses offered by SWAYAM and NPTEL. </vt:lpstr>
      <vt:lpstr>PowerPoint Presentation</vt:lpstr>
      <vt:lpstr>Course outcomes</vt:lpstr>
      <vt:lpstr>CO PO Mapping</vt:lpstr>
      <vt:lpstr>PO attainment</vt:lpstr>
      <vt:lpstr>Demand Ratio for M.Sc program </vt:lpstr>
      <vt:lpstr>Faculty profile</vt:lpstr>
      <vt:lpstr>Awards/recognitions/fellowship</vt:lpstr>
      <vt:lpstr>International Webinar and National Workshop</vt:lpstr>
      <vt:lpstr>Number of JRF/SRF/PDF/RA</vt:lpstr>
      <vt:lpstr>Student Diversity (Gender) </vt:lpstr>
      <vt:lpstr>Student Diversity (Category)</vt:lpstr>
      <vt:lpstr>Results analysis </vt:lpstr>
      <vt:lpstr>Programs for slow  learners</vt:lpstr>
      <vt:lpstr>Students in research</vt:lpstr>
      <vt:lpstr>Feedback</vt:lpstr>
      <vt:lpstr>Facilities available</vt:lpstr>
      <vt:lpstr>Alumni</vt:lpstr>
      <vt:lpstr>PowerPoint Presentation</vt:lpstr>
      <vt:lpstr>Prominent Alumni</vt:lpstr>
      <vt:lpstr>PowerPoint Presentation</vt:lpstr>
      <vt:lpstr>Student Activities </vt:lpstr>
      <vt:lpstr>PowerPoint Presentation</vt:lpstr>
      <vt:lpstr>PowerPoint Presentation</vt:lpstr>
      <vt:lpstr>47th Annual conference of Indian Society of Human Genetics (ISHG) &amp; Golden Jubilee celebrations of Department of Human Genetics (23-25 January, 2023) </vt:lpstr>
      <vt:lpstr>PowerPoint Presentation</vt:lpstr>
      <vt:lpstr>Future plans </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NAAC PEER TEAM</dc:title>
  <dc:creator>win</dc:creator>
  <cp:lastModifiedBy>User</cp:lastModifiedBy>
  <cp:revision>149</cp:revision>
  <dcterms:created xsi:type="dcterms:W3CDTF">2023-10-10T10:08:35Z</dcterms:created>
  <dcterms:modified xsi:type="dcterms:W3CDTF">2023-11-08T09:55:13Z</dcterms:modified>
</cp:coreProperties>
</file>